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57" r:id="rId6"/>
    <p:sldId id="275" r:id="rId7"/>
    <p:sldId id="259" r:id="rId8"/>
    <p:sldId id="269" r:id="rId9"/>
    <p:sldId id="272" r:id="rId10"/>
    <p:sldId id="273" r:id="rId11"/>
    <p:sldId id="260" r:id="rId12"/>
    <p:sldId id="277" r:id="rId13"/>
    <p:sldId id="271" r:id="rId14"/>
    <p:sldId id="261" r:id="rId15"/>
    <p:sldId id="262" r:id="rId16"/>
    <p:sldId id="263" r:id="rId17"/>
    <p:sldId id="267" r:id="rId18"/>
    <p:sldId id="278" r:id="rId19"/>
    <p:sldId id="274" r:id="rId20"/>
    <p:sldId id="280" r:id="rId21"/>
    <p:sldId id="264" r:id="rId22"/>
    <p:sldId id="276" r:id="rId23"/>
    <p:sldId id="26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348B6-3ED1-4C6F-987B-AD649D5B8F7D}" v="72" dt="2022-12-07T19:23:01.512"/>
    <p1510:client id="{088769A3-FD70-4C0A-B73F-69264314A177}" v="59" dt="2022-12-07T04:20:01.281"/>
    <p1510:client id="{14672D11-E232-4F45-9A91-AA1848B22308}" v="12" dt="2022-12-07T19:07:33.392"/>
    <p1510:client id="{2C897F91-31D8-40F6-AC9F-CA9970D1BCBB}" v="2" dt="2022-12-07T19:26:54.337"/>
    <p1510:client id="{38BA1660-D34A-4318-94FC-F067D622CABB}" v="3" dt="2022-12-07T11:50:01.130"/>
    <p1510:client id="{40EAF8DD-3817-4FAC-BC61-0F51FE0481B2}" vWet="2" dt="2022-12-07T04:19:09.292"/>
    <p1510:client id="{5A919556-FDBD-4879-9E37-95D455B0EC9F}" v="1" dt="2022-12-06T23:47:56.206"/>
    <p1510:client id="{621007EE-450E-4C85-9768-920D58FAAACB}" v="18" dt="2022-12-07T18:48:56.034"/>
    <p1510:client id="{6B0AB40F-2BAC-4A09-B92A-321DFF0CECEB}" v="1795" dt="2022-12-07T20:38:52.610"/>
    <p1510:client id="{7EC565BB-31AD-4EC6-BEC6-A3A9E2C504F2}" v="367" vWet="369" dt="2022-12-07T20:19:40.917"/>
    <p1510:client id="{979DC226-15D1-4D04-95DE-6A54E5B79C01}" v="80" dt="2022-12-07T20:13:16.152"/>
    <p1510:client id="{DF1515CB-B9BA-40B1-89E9-38BBE3D88630}" v="4" dt="2022-12-07T20:30:09.584"/>
    <p1510:client id="{FD114603-9F1F-4FC6-BBBA-4C8022A6119D}" v="123" dt="2022-12-07T20:22:01.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46CE7D5-CF57-46EF-B807-FDD0502418D4}" type="datetimeFigureOut">
              <a:rPr lang="en-US" smtClean="0"/>
              <a:t>12/7/2022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330EA680-D336-4FF7-8B7A-9848BB0A1C32}"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3765734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22603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86796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96191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24381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02259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83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50075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44418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20765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12396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846CE7D5-CF57-46EF-B807-FDD0502418D4}" type="datetimeFigureOut">
              <a:rPr lang="en-US" smtClean="0"/>
              <a:t>12/7/2022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2958565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dolthub.com/repositories/dolthub/us-housing-prices/data/main" TargetMode="External"/><Relationship Id="rId2" Type="http://schemas.openxmlformats.org/officeDocument/2006/relationships/hyperlink" Target="https://github.com/cmomdji/CIS-4560-Team-2" TargetMode="External"/><Relationship Id="rId1" Type="http://schemas.openxmlformats.org/officeDocument/2006/relationships/slideLayout" Target="../slideLayouts/slideLayout2.xml"/><Relationship Id="rId6" Type="http://schemas.openxmlformats.org/officeDocument/2006/relationships/hyperlink" Target="https://ternercenter.berkeley.edu/wp-content/uploads/2022/04/Landscape-of-Middle-Income-Housing-Affordability-April-2022.pdf" TargetMode="External"/><Relationship Id="rId5" Type="http://schemas.openxmlformats.org/officeDocument/2006/relationships/hyperlink" Target="https://doi.org/10.1016/j.iref.2022.10.012" TargetMode="External"/><Relationship Id="rId4" Type="http://schemas.openxmlformats.org/officeDocument/2006/relationships/hyperlink" Target="https://www-statista-com.mimas.calstatela.edu/study/56661/california-residential-real-estat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dropbox.com/s/3xt3up4fve78me8/dolthub_us-housing-prices_main_sales_REDUCED2.csv?dl=0"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ouses in a village">
            <a:extLst>
              <a:ext uri="{FF2B5EF4-FFF2-40B4-BE49-F238E27FC236}">
                <a16:creationId xmlns:a16="http://schemas.microsoft.com/office/drawing/2014/main" id="{C336470A-A380-7683-0F49-1EA59AF97801}"/>
              </a:ext>
            </a:extLst>
          </p:cNvPr>
          <p:cNvPicPr>
            <a:picLocks noChangeAspect="1"/>
          </p:cNvPicPr>
          <p:nvPr/>
        </p:nvPicPr>
        <p:blipFill rotWithShape="1">
          <a:blip r:embed="rId2">
            <a:alphaModFix amt="40000"/>
          </a:blip>
          <a:srcRect t="11530" b="13470"/>
          <a:stretch/>
        </p:blipFill>
        <p:spPr>
          <a:xfrm>
            <a:off x="20" y="-2"/>
            <a:ext cx="12191980" cy="6858000"/>
          </a:xfrm>
          <a:prstGeom prst="rect">
            <a:avLst/>
          </a:prstGeom>
        </p:spPr>
      </p:pic>
      <p:sp>
        <p:nvSpPr>
          <p:cNvPr id="2" name="Title 1">
            <a:extLst>
              <a:ext uri="{FF2B5EF4-FFF2-40B4-BE49-F238E27FC236}">
                <a16:creationId xmlns:a16="http://schemas.microsoft.com/office/drawing/2014/main" id="{E9B9ACF7-D498-753D-07AB-5229F328A926}"/>
              </a:ext>
            </a:extLst>
          </p:cNvPr>
          <p:cNvSpPr>
            <a:spLocks noGrp="1"/>
          </p:cNvSpPr>
          <p:nvPr>
            <p:ph type="ctrTitle"/>
          </p:nvPr>
        </p:nvSpPr>
        <p:spPr>
          <a:xfrm>
            <a:off x="1261872" y="758952"/>
            <a:ext cx="9418320" cy="4041648"/>
          </a:xfrm>
        </p:spPr>
        <p:txBody>
          <a:bodyPr>
            <a:normAutofit/>
          </a:bodyPr>
          <a:lstStyle/>
          <a:p>
            <a:r>
              <a:rPr lang="en-US"/>
              <a:t>Housing Prices in California</a:t>
            </a:r>
          </a:p>
        </p:txBody>
      </p:sp>
      <p:sp>
        <p:nvSpPr>
          <p:cNvPr id="3" name="Subtitle 2">
            <a:extLst>
              <a:ext uri="{FF2B5EF4-FFF2-40B4-BE49-F238E27FC236}">
                <a16:creationId xmlns:a16="http://schemas.microsoft.com/office/drawing/2014/main" id="{CA03B790-58D3-54AF-AB08-C37F38DBBFC9}"/>
              </a:ext>
            </a:extLst>
          </p:cNvPr>
          <p:cNvSpPr>
            <a:spLocks noGrp="1"/>
          </p:cNvSpPr>
          <p:nvPr>
            <p:ph type="subTitle" idx="1"/>
          </p:nvPr>
        </p:nvSpPr>
        <p:spPr>
          <a:xfrm>
            <a:off x="1261872" y="4800600"/>
            <a:ext cx="9418320" cy="1691640"/>
          </a:xfrm>
        </p:spPr>
        <p:txBody>
          <a:bodyPr>
            <a:normAutofit/>
          </a:bodyPr>
          <a:lstStyle/>
          <a:p>
            <a:r>
              <a:rPr lang="en-US" b="1">
                <a:solidFill>
                  <a:schemeClr val="tx1"/>
                </a:solidFill>
              </a:rPr>
              <a:t>Team 2</a:t>
            </a:r>
            <a:r>
              <a:rPr lang="en-US">
                <a:solidFill>
                  <a:schemeClr val="tx1"/>
                </a:solidFill>
              </a:rPr>
              <a:t>: Louis Banegas, Marc Calvillo, Christian Momdjian, Joshua Ng, Adrian Soriano</a:t>
            </a:r>
          </a:p>
        </p:txBody>
      </p:sp>
    </p:spTree>
    <p:extLst>
      <p:ext uri="{BB962C8B-B14F-4D97-AF65-F5344CB8AC3E}">
        <p14:creationId xmlns:p14="http://schemas.microsoft.com/office/powerpoint/2010/main" val="239819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A653B-AE66-4059-1735-A28AD1DBC32D}"/>
              </a:ext>
            </a:extLst>
          </p:cNvPr>
          <p:cNvSpPr>
            <a:spLocks noGrp="1"/>
          </p:cNvSpPr>
          <p:nvPr>
            <p:ph type="title"/>
          </p:nvPr>
        </p:nvSpPr>
        <p:spPr>
          <a:xfrm>
            <a:off x="693461" y="230548"/>
            <a:ext cx="9692640" cy="894629"/>
          </a:xfrm>
        </p:spPr>
        <p:txBody>
          <a:bodyPr/>
          <a:lstStyle/>
          <a:p>
            <a:r>
              <a:rPr lang="en-US"/>
              <a:t>Cleaning the Data</a:t>
            </a:r>
          </a:p>
        </p:txBody>
      </p:sp>
      <p:sp>
        <p:nvSpPr>
          <p:cNvPr id="3" name="Content Placeholder 2">
            <a:extLst>
              <a:ext uri="{FF2B5EF4-FFF2-40B4-BE49-F238E27FC236}">
                <a16:creationId xmlns:a16="http://schemas.microsoft.com/office/drawing/2014/main" id="{9635ABF7-B0B9-E1FE-58A2-F02AC96E0778}"/>
              </a:ext>
            </a:extLst>
          </p:cNvPr>
          <p:cNvSpPr>
            <a:spLocks noGrp="1"/>
          </p:cNvSpPr>
          <p:nvPr>
            <p:ph idx="1"/>
          </p:nvPr>
        </p:nvSpPr>
        <p:spPr>
          <a:xfrm>
            <a:off x="708858" y="1279917"/>
            <a:ext cx="8595360" cy="4684969"/>
          </a:xfrm>
        </p:spPr>
        <p:txBody>
          <a:bodyPr vert="horz" lIns="91440" tIns="45720" rIns="91440" bIns="45720" rtlCol="0" anchor="t">
            <a:noAutofit/>
          </a:bodyPr>
          <a:lstStyle/>
          <a:p>
            <a:r>
              <a:rPr lang="en-US" sz="2000"/>
              <a:t>Majority of cleaning/filtering was done through Hive (Beeline)</a:t>
            </a:r>
          </a:p>
          <a:p>
            <a:r>
              <a:rPr lang="en-US" sz="2000"/>
              <a:t>Needed only residential properties</a:t>
            </a:r>
          </a:p>
          <a:p>
            <a:pPr lvl="1"/>
            <a:r>
              <a:rPr lang="en-US" sz="2000" spc="10">
                <a:solidFill>
                  <a:srgbClr val="000000"/>
                </a:solidFill>
              </a:rPr>
              <a:t>Exclude vacant lots or commercial business properties</a:t>
            </a:r>
          </a:p>
          <a:p>
            <a:pPr lvl="1"/>
            <a:r>
              <a:rPr lang="en-US" sz="2000" b="1" spc="10">
                <a:solidFill>
                  <a:srgbClr val="000000"/>
                </a:solidFill>
                <a:latin typeface="Consolas"/>
              </a:rPr>
              <a:t>… AND (</a:t>
            </a:r>
            <a:r>
              <a:rPr lang="en-US" sz="2000" b="1" spc="10" err="1">
                <a:solidFill>
                  <a:srgbClr val="000000"/>
                </a:solidFill>
                <a:latin typeface="Consolas"/>
              </a:rPr>
              <a:t>property_type</a:t>
            </a:r>
            <a:r>
              <a:rPr lang="en-US" sz="2000" b="1" spc="10">
                <a:solidFill>
                  <a:srgbClr val="000000"/>
                </a:solidFill>
                <a:latin typeface="Consolas"/>
              </a:rPr>
              <a:t> LIKE '%RESIDENCE%' OR </a:t>
            </a:r>
            <a:r>
              <a:rPr lang="en-US" sz="2000" b="1" spc="10" err="1">
                <a:solidFill>
                  <a:srgbClr val="000000"/>
                </a:solidFill>
                <a:latin typeface="Consolas"/>
              </a:rPr>
              <a:t>property_type</a:t>
            </a:r>
            <a:r>
              <a:rPr lang="en-US" sz="2000" b="1" spc="10">
                <a:solidFill>
                  <a:srgbClr val="000000"/>
                </a:solidFill>
                <a:latin typeface="Consolas"/>
              </a:rPr>
              <a:t> LIKE '%CONDO%')</a:t>
            </a:r>
            <a:endParaRPr lang="en-US" sz="2000" b="1">
              <a:latin typeface="Consolas"/>
            </a:endParaRPr>
          </a:p>
          <a:p>
            <a:r>
              <a:rPr lang="en-US" sz="2000"/>
              <a:t>Removed unnecessary fields</a:t>
            </a:r>
          </a:p>
          <a:p>
            <a:pPr lvl="1"/>
            <a:r>
              <a:rPr lang="en-US" sz="2000" spc="10">
                <a:solidFill>
                  <a:srgbClr val="000000"/>
                </a:solidFill>
              </a:rPr>
              <a:t>Almost all CA data had some fields which were consistently empty or NULL</a:t>
            </a:r>
          </a:p>
          <a:p>
            <a:pPr lvl="1"/>
            <a:r>
              <a:rPr lang="en-US" sz="2000" spc="10">
                <a:solidFill>
                  <a:srgbClr val="000000"/>
                </a:solidFill>
              </a:rPr>
              <a:t>Ex. </a:t>
            </a:r>
            <a:r>
              <a:rPr lang="en-US" sz="2000" b="1" spc="10" err="1">
                <a:solidFill>
                  <a:srgbClr val="000000"/>
                </a:solidFill>
                <a:latin typeface="Consolas"/>
              </a:rPr>
              <a:t>building_num_beds</a:t>
            </a:r>
            <a:r>
              <a:rPr lang="en-US" sz="2000" spc="10">
                <a:solidFill>
                  <a:srgbClr val="000000"/>
                </a:solidFill>
              </a:rPr>
              <a:t>, </a:t>
            </a:r>
            <a:r>
              <a:rPr lang="en-US" sz="2000" b="1" spc="10" err="1">
                <a:solidFill>
                  <a:srgbClr val="000000"/>
                </a:solidFill>
                <a:latin typeface="Consolas"/>
              </a:rPr>
              <a:t>building_num_baths</a:t>
            </a:r>
            <a:r>
              <a:rPr lang="en-US" sz="2000" spc="10">
                <a:solidFill>
                  <a:srgbClr val="000000"/>
                </a:solidFill>
              </a:rPr>
              <a:t>, </a:t>
            </a:r>
            <a:r>
              <a:rPr lang="en-US" sz="2000" b="1" spc="10" err="1">
                <a:solidFill>
                  <a:srgbClr val="000000"/>
                </a:solidFill>
                <a:latin typeface="Consolas"/>
              </a:rPr>
              <a:t>building_num_stories</a:t>
            </a:r>
            <a:r>
              <a:rPr lang="en-US" sz="2000" b="1" spc="10">
                <a:solidFill>
                  <a:srgbClr val="000000"/>
                </a:solidFill>
                <a:latin typeface="Consolas"/>
              </a:rPr>
              <a:t> … </a:t>
            </a:r>
            <a:endParaRPr lang="en-US" sz="2000" spc="10">
              <a:solidFill>
                <a:srgbClr val="000000"/>
              </a:solidFill>
            </a:endParaRPr>
          </a:p>
          <a:p>
            <a:pPr lvl="1"/>
            <a:r>
              <a:rPr lang="en-US" sz="2000" spc="10">
                <a:solidFill>
                  <a:srgbClr val="000000"/>
                </a:solidFill>
                <a:latin typeface="Century Schoolbook" panose="02040604050505020304"/>
              </a:rPr>
              <a:t>Created new database table and excluded these fields when exporting</a:t>
            </a:r>
            <a:endParaRPr lang="en-US" sz="2000">
              <a:latin typeface="Century Schoolbook"/>
            </a:endParaRPr>
          </a:p>
          <a:p>
            <a:r>
              <a:rPr lang="en-US" sz="2000"/>
              <a:t>Needed to pull records with realistic </a:t>
            </a:r>
            <a:r>
              <a:rPr lang="en-US" sz="2000">
                <a:latin typeface="Century Schoolbook"/>
              </a:rPr>
              <a:t>sale price</a:t>
            </a:r>
          </a:p>
          <a:p>
            <a:pPr lvl="1">
              <a:buFont typeface="Wingdings 2" pitchFamily="34" charset="0"/>
              <a:buChar char=""/>
            </a:pPr>
            <a:r>
              <a:rPr lang="en-US" sz="2000" spc="10">
                <a:solidFill>
                  <a:srgbClr val="000000"/>
                </a:solidFill>
              </a:rPr>
              <a:t>Some records had a </a:t>
            </a:r>
            <a:r>
              <a:rPr lang="en-US" sz="2000" b="1" spc="10" err="1">
                <a:solidFill>
                  <a:srgbClr val="000000"/>
                </a:solidFill>
                <a:latin typeface="Consolas"/>
              </a:rPr>
              <a:t>sale_price</a:t>
            </a:r>
            <a:r>
              <a:rPr lang="en-US" sz="2000" spc="10">
                <a:solidFill>
                  <a:srgbClr val="000000"/>
                </a:solidFill>
              </a:rPr>
              <a:t> of $100 or even $0.</a:t>
            </a:r>
          </a:p>
          <a:p>
            <a:pPr lvl="1">
              <a:buFont typeface="Wingdings 2" pitchFamily="34" charset="0"/>
              <a:buChar char=""/>
            </a:pPr>
            <a:r>
              <a:rPr lang="en-US" sz="2000" spc="10">
                <a:solidFill>
                  <a:srgbClr val="000000"/>
                </a:solidFill>
              </a:rPr>
              <a:t>Filtered by records with </a:t>
            </a:r>
            <a:r>
              <a:rPr lang="en-US" sz="2000" b="1" spc="10" err="1">
                <a:solidFill>
                  <a:srgbClr val="000000"/>
                </a:solidFill>
                <a:latin typeface="Consolas"/>
              </a:rPr>
              <a:t>sale_price</a:t>
            </a:r>
            <a:r>
              <a:rPr lang="en-US" sz="2000" b="1" spc="10">
                <a:solidFill>
                  <a:srgbClr val="000000"/>
                </a:solidFill>
                <a:latin typeface="Consolas"/>
              </a:rPr>
              <a:t> </a:t>
            </a:r>
            <a:r>
              <a:rPr lang="en-US" sz="2000" spc="10">
                <a:solidFill>
                  <a:srgbClr val="000000"/>
                </a:solidFill>
                <a:latin typeface="Century Schoolbook"/>
              </a:rPr>
              <a:t>of </a:t>
            </a:r>
            <a:r>
              <a:rPr lang="en-US" sz="2000" spc="10">
                <a:solidFill>
                  <a:srgbClr val="000000"/>
                </a:solidFill>
              </a:rPr>
              <a:t>$100,000 or more.</a:t>
            </a:r>
            <a:endParaRPr lang="en-US" sz="2000" spc="10">
              <a:solidFill>
                <a:srgbClr val="000000"/>
              </a:solidFill>
              <a:latin typeface="Consolas"/>
            </a:endParaRPr>
          </a:p>
        </p:txBody>
      </p:sp>
      <p:pic>
        <p:nvPicPr>
          <p:cNvPr id="4" name="Picture 4" descr="Logo&#10;&#10;Description automatically generated">
            <a:extLst>
              <a:ext uri="{FF2B5EF4-FFF2-40B4-BE49-F238E27FC236}">
                <a16:creationId xmlns:a16="http://schemas.microsoft.com/office/drawing/2014/main" id="{7C4C3DB2-197B-1650-44EE-CE1C362AC44C}"/>
              </a:ext>
            </a:extLst>
          </p:cNvPr>
          <p:cNvPicPr>
            <a:picLocks noChangeAspect="1"/>
          </p:cNvPicPr>
          <p:nvPr/>
        </p:nvPicPr>
        <p:blipFill>
          <a:blip r:embed="rId2"/>
          <a:stretch>
            <a:fillRect/>
          </a:stretch>
        </p:blipFill>
        <p:spPr>
          <a:xfrm>
            <a:off x="8990930" y="4807498"/>
            <a:ext cx="1837427" cy="1649371"/>
          </a:xfrm>
          <a:prstGeom prst="rect">
            <a:avLst/>
          </a:prstGeom>
        </p:spPr>
      </p:pic>
    </p:spTree>
    <p:extLst>
      <p:ext uri="{BB962C8B-B14F-4D97-AF65-F5344CB8AC3E}">
        <p14:creationId xmlns:p14="http://schemas.microsoft.com/office/powerpoint/2010/main" val="3155968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435B-6AF9-D366-485A-A70A30354CDC}"/>
              </a:ext>
            </a:extLst>
          </p:cNvPr>
          <p:cNvSpPr>
            <a:spLocks noGrp="1"/>
          </p:cNvSpPr>
          <p:nvPr>
            <p:ph type="title"/>
          </p:nvPr>
        </p:nvSpPr>
        <p:spPr>
          <a:xfrm>
            <a:off x="416366" y="31733"/>
            <a:ext cx="9692640" cy="1104694"/>
          </a:xfrm>
        </p:spPr>
        <p:txBody>
          <a:bodyPr>
            <a:normAutofit/>
          </a:bodyPr>
          <a:lstStyle/>
          <a:p>
            <a:r>
              <a:rPr lang="en-US"/>
              <a:t>Using HDFS</a:t>
            </a:r>
          </a:p>
        </p:txBody>
      </p:sp>
      <p:sp>
        <p:nvSpPr>
          <p:cNvPr id="3" name="Content Placeholder 2">
            <a:extLst>
              <a:ext uri="{FF2B5EF4-FFF2-40B4-BE49-F238E27FC236}">
                <a16:creationId xmlns:a16="http://schemas.microsoft.com/office/drawing/2014/main" id="{71D66E38-6BA8-55ED-F2BB-9B882B5FD6C7}"/>
              </a:ext>
            </a:extLst>
          </p:cNvPr>
          <p:cNvSpPr>
            <a:spLocks noGrp="1"/>
          </p:cNvSpPr>
          <p:nvPr>
            <p:ph idx="1"/>
          </p:nvPr>
        </p:nvSpPr>
        <p:spPr>
          <a:xfrm>
            <a:off x="357500" y="1140260"/>
            <a:ext cx="7121874" cy="5582670"/>
          </a:xfrm>
        </p:spPr>
        <p:txBody>
          <a:bodyPr vert="horz" lIns="91440" tIns="45720" rIns="91440" bIns="45720" rtlCol="0" anchor="t">
            <a:noAutofit/>
          </a:bodyPr>
          <a:lstStyle/>
          <a:p>
            <a:r>
              <a:rPr lang="en-US" sz="2000">
                <a:ea typeface="+mn-lt"/>
                <a:cs typeface="+mn-lt"/>
              </a:rPr>
              <a:t>The downloaded file called </a:t>
            </a:r>
            <a:r>
              <a:rPr lang="en-US" sz="2000" b="1">
                <a:ea typeface="+mn-lt"/>
                <a:cs typeface="+mn-lt"/>
              </a:rPr>
              <a:t>US housing prices</a:t>
            </a:r>
            <a:r>
              <a:rPr lang="en-US" sz="2000">
                <a:ea typeface="+mn-lt"/>
                <a:cs typeface="+mn-lt"/>
              </a:rPr>
              <a:t> was uploaded and stored in Oracle but before we could do anything we needed to rename it.</a:t>
            </a:r>
            <a:endParaRPr lang="en-US" sz="2000"/>
          </a:p>
          <a:p>
            <a:r>
              <a:rPr lang="en-US" sz="2000">
                <a:ea typeface="+mn-lt"/>
                <a:cs typeface="+mn-lt"/>
              </a:rPr>
              <a:t>With it renamed, we could create a new directory in HDFS to hold the data, after the directory is created, we uploaded the CSV file into the HDFS "housing data" directory we just created, and then loaded it into a new table using Beeline.</a:t>
            </a:r>
            <a:endParaRPr lang="en-US" sz="2000"/>
          </a:p>
          <a:p>
            <a:r>
              <a:rPr lang="en-US" sz="2000">
                <a:ea typeface="+mn-lt"/>
                <a:cs typeface="+mn-lt"/>
              </a:rPr>
              <a:t>HDFS allowed us to store it properly for filtering and prevented space from being taken up in the oracle cluster. </a:t>
            </a:r>
          </a:p>
          <a:p>
            <a:r>
              <a:rPr lang="en-US" sz="2000"/>
              <a:t>H/W specs (</a:t>
            </a:r>
            <a:r>
              <a:rPr lang="en-US"/>
              <a:t>from </a:t>
            </a:r>
            <a:r>
              <a:rPr lang="en-US" b="1" err="1">
                <a:latin typeface="Consolas"/>
              </a:rPr>
              <a:t>lscpu</a:t>
            </a:r>
            <a:r>
              <a:rPr lang="en-US"/>
              <a:t> &amp; </a:t>
            </a:r>
            <a:r>
              <a:rPr lang="en-US" b="1">
                <a:latin typeface="Consolas"/>
              </a:rPr>
              <a:t>cat /proc/meminfo</a:t>
            </a:r>
            <a:r>
              <a:rPr lang="en-US"/>
              <a:t> commands</a:t>
            </a:r>
            <a:r>
              <a:rPr lang="en-US" sz="2000"/>
              <a:t>): </a:t>
            </a:r>
          </a:p>
          <a:p>
            <a:pPr lvl="1"/>
            <a:r>
              <a:rPr lang="en-US" sz="1800"/>
              <a:t>Oracle Cluster version: </a:t>
            </a:r>
            <a:r>
              <a:rPr lang="en-US" sz="1800" b="1">
                <a:ea typeface="+mn-lt"/>
                <a:cs typeface="+mn-lt"/>
              </a:rPr>
              <a:t>4.2.46(2)-release</a:t>
            </a:r>
            <a:r>
              <a:rPr lang="en-US" sz="1800">
                <a:ea typeface="+mn-lt"/>
                <a:cs typeface="+mn-lt"/>
              </a:rPr>
              <a:t> </a:t>
            </a:r>
            <a:endParaRPr lang="en-US" sz="1800"/>
          </a:p>
          <a:p>
            <a:pPr lvl="1"/>
            <a:r>
              <a:rPr lang="en-US" sz="1800" b="1">
                <a:solidFill>
                  <a:srgbClr val="000000"/>
                </a:solidFill>
                <a:ea typeface="+mn-lt"/>
                <a:cs typeface="+mn-lt"/>
              </a:rPr>
              <a:t>5</a:t>
            </a:r>
            <a:r>
              <a:rPr lang="en-US" sz="1800">
                <a:solidFill>
                  <a:srgbClr val="000000"/>
                </a:solidFill>
                <a:ea typeface="+mn-lt"/>
                <a:cs typeface="+mn-lt"/>
              </a:rPr>
              <a:t> nodes: </a:t>
            </a:r>
            <a:r>
              <a:rPr lang="en-US" sz="1800" b="1">
                <a:solidFill>
                  <a:srgbClr val="000000"/>
                </a:solidFill>
                <a:ea typeface="+mn-lt"/>
                <a:cs typeface="+mn-lt"/>
              </a:rPr>
              <a:t>2</a:t>
            </a:r>
            <a:r>
              <a:rPr lang="en-US" sz="1800">
                <a:solidFill>
                  <a:srgbClr val="000000"/>
                </a:solidFill>
                <a:ea typeface="+mn-lt"/>
                <a:cs typeface="+mn-lt"/>
              </a:rPr>
              <a:t> master nodes, </a:t>
            </a:r>
            <a:r>
              <a:rPr lang="en-US" sz="1800" b="1">
                <a:solidFill>
                  <a:srgbClr val="000000"/>
                </a:solidFill>
                <a:ea typeface="+mn-lt"/>
                <a:cs typeface="+mn-lt"/>
              </a:rPr>
              <a:t>3</a:t>
            </a:r>
            <a:r>
              <a:rPr lang="en-US" sz="1800">
                <a:solidFill>
                  <a:srgbClr val="000000"/>
                </a:solidFill>
                <a:ea typeface="+mn-lt"/>
                <a:cs typeface="+mn-lt"/>
              </a:rPr>
              <a:t> worker nodes</a:t>
            </a:r>
          </a:p>
          <a:p>
            <a:pPr lvl="1"/>
            <a:r>
              <a:rPr lang="en-US" sz="1800">
                <a:solidFill>
                  <a:srgbClr val="000000"/>
                </a:solidFill>
                <a:ea typeface="+mn-lt"/>
                <a:cs typeface="+mn-lt"/>
              </a:rPr>
              <a:t>CPUs: </a:t>
            </a:r>
            <a:r>
              <a:rPr lang="en-US" sz="1800" b="1">
                <a:solidFill>
                  <a:srgbClr val="000000"/>
                </a:solidFill>
                <a:ea typeface="+mn-lt"/>
                <a:cs typeface="+mn-lt"/>
              </a:rPr>
              <a:t>8</a:t>
            </a:r>
            <a:r>
              <a:rPr lang="en-US" sz="1800">
                <a:solidFill>
                  <a:srgbClr val="000000"/>
                </a:solidFill>
                <a:ea typeface="+mn-lt"/>
                <a:cs typeface="+mn-lt"/>
              </a:rPr>
              <a:t>, Total Memory: </a:t>
            </a:r>
            <a:r>
              <a:rPr lang="en-US" sz="1800" b="1">
                <a:solidFill>
                  <a:srgbClr val="000000"/>
                </a:solidFill>
                <a:ea typeface="+mn-lt"/>
                <a:cs typeface="+mn-lt"/>
              </a:rPr>
              <a:t>~61GB</a:t>
            </a:r>
          </a:p>
          <a:p>
            <a:pPr lvl="1"/>
            <a:endParaRPr lang="en-US" sz="2200">
              <a:ea typeface="+mn-lt"/>
              <a:cs typeface="+mn-lt"/>
            </a:endParaRPr>
          </a:p>
        </p:txBody>
      </p:sp>
      <p:pic>
        <p:nvPicPr>
          <p:cNvPr id="5" name="Picture 5" descr="Text&#10;&#10;Description automatically generated">
            <a:extLst>
              <a:ext uri="{FF2B5EF4-FFF2-40B4-BE49-F238E27FC236}">
                <a16:creationId xmlns:a16="http://schemas.microsoft.com/office/drawing/2014/main" id="{E9E0372E-BA6C-DF66-CA86-27069E4F0249}"/>
              </a:ext>
            </a:extLst>
          </p:cNvPr>
          <p:cNvPicPr>
            <a:picLocks noChangeAspect="1"/>
          </p:cNvPicPr>
          <p:nvPr/>
        </p:nvPicPr>
        <p:blipFill>
          <a:blip r:embed="rId2"/>
          <a:stretch>
            <a:fillRect/>
          </a:stretch>
        </p:blipFill>
        <p:spPr>
          <a:xfrm>
            <a:off x="7619541" y="2159635"/>
            <a:ext cx="3304622" cy="1559368"/>
          </a:xfrm>
          <a:prstGeom prst="rect">
            <a:avLst/>
          </a:prstGeom>
        </p:spPr>
      </p:pic>
    </p:spTree>
    <p:extLst>
      <p:ext uri="{BB962C8B-B14F-4D97-AF65-F5344CB8AC3E}">
        <p14:creationId xmlns:p14="http://schemas.microsoft.com/office/powerpoint/2010/main" val="969552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D66E38-6BA8-55ED-F2BB-9B882B5FD6C7}"/>
              </a:ext>
            </a:extLst>
          </p:cNvPr>
          <p:cNvSpPr>
            <a:spLocks noGrp="1"/>
          </p:cNvSpPr>
          <p:nvPr>
            <p:ph idx="1"/>
          </p:nvPr>
        </p:nvSpPr>
        <p:spPr>
          <a:xfrm>
            <a:off x="211400" y="1934437"/>
            <a:ext cx="5138928" cy="4663440"/>
          </a:xfrm>
        </p:spPr>
        <p:txBody>
          <a:bodyPr>
            <a:noAutofit/>
          </a:bodyPr>
          <a:lstStyle/>
          <a:p>
            <a:pPr marL="0" indent="0" algn="ctr">
              <a:buNone/>
            </a:pPr>
            <a:endParaRPr lang="en-US" sz="2000"/>
          </a:p>
          <a:p>
            <a:endParaRPr lang="en-US" sz="2000"/>
          </a:p>
          <a:p>
            <a:r>
              <a:rPr lang="en-US" sz="2000"/>
              <a:t>Spreadsheet model</a:t>
            </a:r>
          </a:p>
          <a:p>
            <a:r>
              <a:rPr lang="en-US" sz="2000"/>
              <a:t>3D map function tool</a:t>
            </a:r>
          </a:p>
          <a:p>
            <a:r>
              <a:rPr lang="en-US" sz="2000"/>
              <a:t>Easy way to analyze and edit data</a:t>
            </a:r>
          </a:p>
          <a:p>
            <a:r>
              <a:rPr lang="en-US" sz="2000"/>
              <a:t>Simple way to import/export data</a:t>
            </a:r>
          </a:p>
          <a:p>
            <a:r>
              <a:rPr lang="en-US" sz="2000"/>
              <a:t>Lacked the ability to display over 1.5 million rows of data</a:t>
            </a:r>
          </a:p>
          <a:p>
            <a:r>
              <a:rPr lang="en-US" sz="2000"/>
              <a:t>Weak visualization filtering tools</a:t>
            </a:r>
          </a:p>
        </p:txBody>
      </p:sp>
      <p:sp>
        <p:nvSpPr>
          <p:cNvPr id="4" name="Content Placeholder 2">
            <a:extLst>
              <a:ext uri="{FF2B5EF4-FFF2-40B4-BE49-F238E27FC236}">
                <a16:creationId xmlns:a16="http://schemas.microsoft.com/office/drawing/2014/main" id="{65CC45DF-0769-D3DA-5E73-3A6632941CC2}"/>
              </a:ext>
            </a:extLst>
          </p:cNvPr>
          <p:cNvSpPr txBox="1">
            <a:spLocks/>
          </p:cNvSpPr>
          <p:nvPr/>
        </p:nvSpPr>
        <p:spPr>
          <a:xfrm>
            <a:off x="6096000" y="1930400"/>
            <a:ext cx="4846320" cy="4663440"/>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endParaRPr lang="en-US" sz="2000"/>
          </a:p>
          <a:p>
            <a:endParaRPr lang="en-US" sz="2000"/>
          </a:p>
          <a:p>
            <a:r>
              <a:rPr lang="en-US" sz="2000"/>
              <a:t>Business intelligence tool </a:t>
            </a:r>
          </a:p>
          <a:p>
            <a:r>
              <a:rPr lang="en-US" sz="2000"/>
              <a:t>Customizable dashboards</a:t>
            </a:r>
          </a:p>
          <a:p>
            <a:r>
              <a:rPr lang="en-US" sz="2000"/>
              <a:t>Interactive and visually appealing graphs, charts, and dashboards</a:t>
            </a:r>
          </a:p>
          <a:p>
            <a:r>
              <a:rPr lang="en-US" sz="2000"/>
              <a:t>Faster data processing</a:t>
            </a:r>
          </a:p>
          <a:p>
            <a:r>
              <a:rPr lang="en-US" sz="2000"/>
              <a:t>Powerful filtering tools for visualizations</a:t>
            </a:r>
          </a:p>
          <a:p>
            <a:r>
              <a:rPr lang="en-US" sz="2000"/>
              <a:t>Ability to download charts and graphs through an online market</a:t>
            </a:r>
          </a:p>
          <a:p>
            <a:endParaRPr lang="en-US" sz="2000"/>
          </a:p>
        </p:txBody>
      </p:sp>
      <p:pic>
        <p:nvPicPr>
          <p:cNvPr id="1026" name="Picture 2" descr="37 Years of Microsoft Excel Design History - 71 Images - Version Museum">
            <a:extLst>
              <a:ext uri="{FF2B5EF4-FFF2-40B4-BE49-F238E27FC236}">
                <a16:creationId xmlns:a16="http://schemas.microsoft.com/office/drawing/2014/main" id="{03B9D78A-8A9D-4064-632C-5EFE332FF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00" y="753337"/>
            <a:ext cx="5138928" cy="14046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 Power BI Actually Useful? - PEI">
            <a:extLst>
              <a:ext uri="{FF2B5EF4-FFF2-40B4-BE49-F238E27FC236}">
                <a16:creationId xmlns:a16="http://schemas.microsoft.com/office/drawing/2014/main" id="{06581320-E935-EAF3-6868-D6E2C437D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392" y="753337"/>
            <a:ext cx="5138928" cy="1404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979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435B-6AF9-D366-485A-A70A30354CDC}"/>
              </a:ext>
            </a:extLst>
          </p:cNvPr>
          <p:cNvSpPr>
            <a:spLocks noGrp="1"/>
          </p:cNvSpPr>
          <p:nvPr>
            <p:ph type="title"/>
          </p:nvPr>
        </p:nvSpPr>
        <p:spPr/>
        <p:txBody>
          <a:bodyPr/>
          <a:lstStyle/>
          <a:p>
            <a:r>
              <a:rPr lang="en-US"/>
              <a:t>Housing Visualization</a:t>
            </a:r>
          </a:p>
        </p:txBody>
      </p:sp>
      <p:sp>
        <p:nvSpPr>
          <p:cNvPr id="3" name="Content Placeholder 2">
            <a:extLst>
              <a:ext uri="{FF2B5EF4-FFF2-40B4-BE49-F238E27FC236}">
                <a16:creationId xmlns:a16="http://schemas.microsoft.com/office/drawing/2014/main" id="{71D66E38-6BA8-55ED-F2BB-9B882B5FD6C7}"/>
              </a:ext>
            </a:extLst>
          </p:cNvPr>
          <p:cNvSpPr>
            <a:spLocks noGrp="1"/>
          </p:cNvSpPr>
          <p:nvPr>
            <p:ph idx="1"/>
          </p:nvPr>
        </p:nvSpPr>
        <p:spPr>
          <a:xfrm>
            <a:off x="1261872" y="1964724"/>
            <a:ext cx="8595360" cy="4351337"/>
          </a:xfrm>
        </p:spPr>
        <p:txBody>
          <a:bodyPr>
            <a:normAutofit/>
          </a:bodyPr>
          <a:lstStyle/>
          <a:p>
            <a:r>
              <a:rPr lang="en-US" sz="2400"/>
              <a:t>The data queried is loaded into </a:t>
            </a:r>
            <a:r>
              <a:rPr lang="en-US" sz="2400" err="1"/>
              <a:t>PowerBI</a:t>
            </a:r>
            <a:r>
              <a:rPr lang="en-US" sz="2400"/>
              <a:t> for analysis</a:t>
            </a:r>
          </a:p>
          <a:p>
            <a:r>
              <a:rPr lang="en-US" sz="2400"/>
              <a:t>First attempt involved using every specific address for every property</a:t>
            </a:r>
          </a:p>
          <a:p>
            <a:pPr lvl="1"/>
            <a:r>
              <a:rPr lang="en-US" sz="2400"/>
              <a:t>Created a far too messy visual</a:t>
            </a:r>
          </a:p>
          <a:p>
            <a:r>
              <a:rPr lang="en-US" sz="2400"/>
              <a:t>Cities in Los Angeles County were used instead to visualize the data across the region</a:t>
            </a:r>
          </a:p>
          <a:p>
            <a:pPr lvl="1"/>
            <a:r>
              <a:rPr lang="en-US" sz="2400"/>
              <a:t>Entries for the city of Los Angeles were excluded</a:t>
            </a:r>
          </a:p>
          <a:p>
            <a:r>
              <a:rPr lang="en-US" sz="2400"/>
              <a:t>The first visualization shows the Average Property Values per City.</a:t>
            </a:r>
          </a:p>
        </p:txBody>
      </p:sp>
    </p:spTree>
    <p:extLst>
      <p:ext uri="{BB962C8B-B14F-4D97-AF65-F5344CB8AC3E}">
        <p14:creationId xmlns:p14="http://schemas.microsoft.com/office/powerpoint/2010/main" val="1023171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6478B-4B81-A70C-8A23-08D5A0F6DC2A}"/>
              </a:ext>
            </a:extLst>
          </p:cNvPr>
          <p:cNvSpPr>
            <a:spLocks noGrp="1"/>
          </p:cNvSpPr>
          <p:nvPr>
            <p:ph type="title"/>
          </p:nvPr>
        </p:nvSpPr>
        <p:spPr>
          <a:xfrm>
            <a:off x="939800" y="5669280"/>
            <a:ext cx="9413240" cy="594360"/>
          </a:xfrm>
        </p:spPr>
        <p:txBody>
          <a:bodyPr>
            <a:normAutofit fontScale="90000"/>
          </a:bodyPr>
          <a:lstStyle/>
          <a:p>
            <a:r>
              <a:rPr lang="en-US" sz="3200"/>
              <a:t>Average Housing Prices per City in Los Angeles County</a:t>
            </a:r>
          </a:p>
        </p:txBody>
      </p:sp>
      <p:pic>
        <p:nvPicPr>
          <p:cNvPr id="6" name="Picture Placeholder 5" descr="Map&#10;&#10;Description automatically generated">
            <a:extLst>
              <a:ext uri="{FF2B5EF4-FFF2-40B4-BE49-F238E27FC236}">
                <a16:creationId xmlns:a16="http://schemas.microsoft.com/office/drawing/2014/main" id="{2A595A1D-F800-18DE-DA95-8B766C5276A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8705" b="8705"/>
          <a:stretch>
            <a:fillRect/>
          </a:stretch>
        </p:blipFill>
        <p:spPr/>
      </p:pic>
    </p:spTree>
    <p:extLst>
      <p:ext uri="{BB962C8B-B14F-4D97-AF65-F5344CB8AC3E}">
        <p14:creationId xmlns:p14="http://schemas.microsoft.com/office/powerpoint/2010/main" val="3281378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E36478B-4B81-A70C-8A23-08D5A0F6DC2A}"/>
              </a:ext>
            </a:extLst>
          </p:cNvPr>
          <p:cNvSpPr>
            <a:spLocks noGrp="1"/>
          </p:cNvSpPr>
          <p:nvPr>
            <p:ph type="title"/>
          </p:nvPr>
        </p:nvSpPr>
        <p:spPr>
          <a:xfrm>
            <a:off x="1025610" y="405301"/>
            <a:ext cx="3598207" cy="1325562"/>
          </a:xfrm>
        </p:spPr>
        <p:txBody>
          <a:bodyPr vert="horz" lIns="91440" tIns="45720" rIns="91440" bIns="45720" rtlCol="0" anchor="b">
            <a:normAutofit/>
          </a:bodyPr>
          <a:lstStyle/>
          <a:p>
            <a:r>
              <a:rPr lang="en-US" sz="2500"/>
              <a:t>Average Housing </a:t>
            </a:r>
            <a:r>
              <a:rPr lang="en-US" sz="2800"/>
              <a:t>Prices</a:t>
            </a:r>
            <a:r>
              <a:rPr lang="en-US" sz="2500"/>
              <a:t> per City in Los Angeles County (</a:t>
            </a:r>
            <a:r>
              <a:rPr lang="en-US" sz="2500" err="1"/>
              <a:t>cont</a:t>
            </a:r>
            <a:r>
              <a:rPr lang="en-US" sz="2500"/>
              <a:t>)</a:t>
            </a:r>
          </a:p>
        </p:txBody>
      </p:sp>
      <p:sp>
        <p:nvSpPr>
          <p:cNvPr id="13" name="Rectangle 12">
            <a:extLst>
              <a:ext uri="{FF2B5EF4-FFF2-40B4-BE49-F238E27FC236}">
                <a16:creationId xmlns:a16="http://schemas.microsoft.com/office/drawing/2014/main" id="{0B67D982-25C5-4CC2-AA64-276BE3B2C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a:extLst>
              <a:ext uri="{FF2B5EF4-FFF2-40B4-BE49-F238E27FC236}">
                <a16:creationId xmlns:a16="http://schemas.microsoft.com/office/drawing/2014/main" id="{45191C41-7FC9-CDB2-7EAA-AFF944BA5938}"/>
              </a:ext>
            </a:extLst>
          </p:cNvPr>
          <p:cNvSpPr>
            <a:spLocks noGrp="1"/>
          </p:cNvSpPr>
          <p:nvPr>
            <p:ph type="body" sz="half" idx="2"/>
          </p:nvPr>
        </p:nvSpPr>
        <p:spPr>
          <a:xfrm>
            <a:off x="929640" y="2310714"/>
            <a:ext cx="3694177" cy="4547286"/>
          </a:xfrm>
        </p:spPr>
        <p:txBody>
          <a:bodyPr vert="horz" lIns="91440" tIns="45720" rIns="91440" bIns="45720" rtlCol="0">
            <a:normAutofit/>
          </a:bodyPr>
          <a:lstStyle/>
          <a:p>
            <a:pPr marL="160020" indent="-342900">
              <a:buFont typeface="Arial" panose="020B0604020202020204" pitchFamily="34" charset="0"/>
              <a:buChar char="•"/>
            </a:pPr>
            <a:r>
              <a:rPr lang="en-US" sz="2000"/>
              <a:t>Beverly Hills has the highest average cost for housing</a:t>
            </a:r>
          </a:p>
          <a:p>
            <a:pPr marL="617220" lvl="1" indent="-342900">
              <a:buFont typeface="Arial" panose="020B0604020202020204" pitchFamily="34" charset="0"/>
              <a:buChar char="•"/>
            </a:pPr>
            <a:r>
              <a:rPr lang="en-US" sz="2000"/>
              <a:t>Avg Beverly Hills home &gt; $10,000,000</a:t>
            </a:r>
          </a:p>
          <a:p>
            <a:pPr marL="160020" indent="-342900">
              <a:buFont typeface="Arial" panose="020B0604020202020204" pitchFamily="34" charset="0"/>
              <a:buChar char="•"/>
            </a:pPr>
            <a:r>
              <a:rPr lang="en-US" sz="2000"/>
              <a:t>Reseda is a close second</a:t>
            </a:r>
          </a:p>
          <a:p>
            <a:pPr marL="617220" lvl="1" indent="-342900">
              <a:buFont typeface="Arial" panose="020B0604020202020204" pitchFamily="34" charset="0"/>
              <a:buChar char="•"/>
            </a:pPr>
            <a:r>
              <a:rPr lang="en-US" sz="2000"/>
              <a:t>Avg Reseda home &gt; $8,000,000</a:t>
            </a:r>
          </a:p>
          <a:p>
            <a:pPr marL="160020" indent="-342900">
              <a:buFont typeface="Arial" panose="020B0604020202020204" pitchFamily="34" charset="0"/>
              <a:buChar char="•"/>
            </a:pPr>
            <a:r>
              <a:rPr lang="en-US" sz="2000"/>
              <a:t>What areas hold a high concentration for unsold homes?</a:t>
            </a:r>
          </a:p>
        </p:txBody>
      </p:sp>
      <p:pic>
        <p:nvPicPr>
          <p:cNvPr id="6" name="Picture Placeholder 5" descr="Map&#10;&#10;Description automatically generated">
            <a:extLst>
              <a:ext uri="{FF2B5EF4-FFF2-40B4-BE49-F238E27FC236}">
                <a16:creationId xmlns:a16="http://schemas.microsoft.com/office/drawing/2014/main" id="{2A595A1D-F800-18DE-DA95-8B766C5276A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560" r="22867" b="1"/>
          <a:stretch/>
        </p:blipFill>
        <p:spPr>
          <a:xfrm>
            <a:off x="4639057" y="10"/>
            <a:ext cx="7552944" cy="6857990"/>
          </a:xfrm>
          <a:prstGeom prst="rect">
            <a:avLst/>
          </a:prstGeom>
        </p:spPr>
      </p:pic>
    </p:spTree>
    <p:extLst>
      <p:ext uri="{BB962C8B-B14F-4D97-AF65-F5344CB8AC3E}">
        <p14:creationId xmlns:p14="http://schemas.microsoft.com/office/powerpoint/2010/main" val="2247559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EC4936-FA3E-9A8D-F5F5-A282866D161A}"/>
              </a:ext>
            </a:extLst>
          </p:cNvPr>
          <p:cNvSpPr>
            <a:spLocks noGrp="1"/>
          </p:cNvSpPr>
          <p:nvPr>
            <p:ph type="title"/>
          </p:nvPr>
        </p:nvSpPr>
        <p:spPr>
          <a:xfrm>
            <a:off x="939800" y="5669280"/>
            <a:ext cx="9413240" cy="594360"/>
          </a:xfrm>
        </p:spPr>
        <p:txBody>
          <a:bodyPr>
            <a:normAutofit/>
          </a:bodyPr>
          <a:lstStyle/>
          <a:p>
            <a:r>
              <a:rPr lang="en-US" sz="3200"/>
              <a:t>Number of Properties for Sale in Each City</a:t>
            </a:r>
          </a:p>
        </p:txBody>
      </p:sp>
      <p:pic>
        <p:nvPicPr>
          <p:cNvPr id="9" name="Picture Placeholder 8">
            <a:extLst>
              <a:ext uri="{FF2B5EF4-FFF2-40B4-BE49-F238E27FC236}">
                <a16:creationId xmlns:a16="http://schemas.microsoft.com/office/drawing/2014/main" id="{BEC0B447-C096-BEC9-51DA-CB3217CCCD5F}"/>
              </a:ext>
            </a:extLst>
          </p:cNvPr>
          <p:cNvPicPr>
            <a:picLocks noGrp="1" noChangeAspect="1"/>
          </p:cNvPicPr>
          <p:nvPr>
            <p:ph type="pic" idx="1"/>
          </p:nvPr>
        </p:nvPicPr>
        <p:blipFill rotWithShape="1">
          <a:blip r:embed="rId2"/>
          <a:srcRect t="8392" b="8392"/>
          <a:stretch/>
        </p:blipFill>
        <p:spPr/>
      </p:pic>
    </p:spTree>
    <p:extLst>
      <p:ext uri="{BB962C8B-B14F-4D97-AF65-F5344CB8AC3E}">
        <p14:creationId xmlns:p14="http://schemas.microsoft.com/office/powerpoint/2010/main" val="2873138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1EEC4936-FA3E-9A8D-F5F5-A282866D161A}"/>
              </a:ext>
            </a:extLst>
          </p:cNvPr>
          <p:cNvSpPr>
            <a:spLocks noGrp="1"/>
          </p:cNvSpPr>
          <p:nvPr>
            <p:ph type="title"/>
          </p:nvPr>
        </p:nvSpPr>
        <p:spPr>
          <a:xfrm>
            <a:off x="1237489" y="640080"/>
            <a:ext cx="3075836" cy="1325562"/>
          </a:xfrm>
        </p:spPr>
        <p:txBody>
          <a:bodyPr vert="horz" lIns="91440" tIns="45720" rIns="91440" bIns="45720" rtlCol="0" anchor="b">
            <a:normAutofit/>
          </a:bodyPr>
          <a:lstStyle/>
          <a:p>
            <a:r>
              <a:rPr lang="en-US" sz="2700"/>
              <a:t>Number of Properties for Sale in Each City</a:t>
            </a:r>
          </a:p>
        </p:txBody>
      </p:sp>
      <p:sp>
        <p:nvSpPr>
          <p:cNvPr id="13" name="Rectangle 12">
            <a:extLst>
              <a:ext uri="{FF2B5EF4-FFF2-40B4-BE49-F238E27FC236}">
                <a16:creationId xmlns:a16="http://schemas.microsoft.com/office/drawing/2014/main" id="{0B67D982-25C5-4CC2-AA64-276BE3B2C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Placeholder 5">
            <a:extLst>
              <a:ext uri="{FF2B5EF4-FFF2-40B4-BE49-F238E27FC236}">
                <a16:creationId xmlns:a16="http://schemas.microsoft.com/office/drawing/2014/main" id="{5D46A704-4B33-FEC4-113A-E020FF8AAD07}"/>
              </a:ext>
            </a:extLst>
          </p:cNvPr>
          <p:cNvPicPr>
            <a:picLocks noGrp="1" noChangeAspect="1"/>
          </p:cNvPicPr>
          <p:nvPr>
            <p:ph idx="1"/>
          </p:nvPr>
        </p:nvPicPr>
        <p:blipFill rotWithShape="1">
          <a:blip r:embed="rId2"/>
          <a:srcRect l="16235" r="24018" b="1"/>
          <a:stretch/>
        </p:blipFill>
        <p:spPr>
          <a:xfrm>
            <a:off x="4639057" y="10"/>
            <a:ext cx="7552944" cy="6857990"/>
          </a:xfrm>
          <a:prstGeom prst="rect">
            <a:avLst/>
          </a:prstGeom>
        </p:spPr>
      </p:pic>
      <p:sp>
        <p:nvSpPr>
          <p:cNvPr id="3" name="Text Placeholder 2">
            <a:extLst>
              <a:ext uri="{FF2B5EF4-FFF2-40B4-BE49-F238E27FC236}">
                <a16:creationId xmlns:a16="http://schemas.microsoft.com/office/drawing/2014/main" id="{B9DDE7AE-FC61-C69B-4144-4856D050C09A}"/>
              </a:ext>
            </a:extLst>
          </p:cNvPr>
          <p:cNvSpPr>
            <a:spLocks noGrp="1"/>
          </p:cNvSpPr>
          <p:nvPr>
            <p:ph type="body" sz="half" idx="2"/>
          </p:nvPr>
        </p:nvSpPr>
        <p:spPr>
          <a:xfrm>
            <a:off x="1238250" y="2301875"/>
            <a:ext cx="3074988" cy="3878263"/>
          </a:xfrm>
        </p:spPr>
        <p:txBody>
          <a:bodyPr vert="horz" lIns="91440" tIns="45720" rIns="91440" bIns="45720" rtlCol="0">
            <a:normAutofit/>
          </a:bodyPr>
          <a:lstStyle/>
          <a:p>
            <a:pPr marL="160020" indent="-342900">
              <a:buFont typeface="Arial" panose="020B0604020202020204" pitchFamily="34" charset="0"/>
              <a:buChar char="•"/>
            </a:pPr>
            <a:r>
              <a:rPr lang="en-US" sz="2000"/>
              <a:t>Most properties for sale are:</a:t>
            </a:r>
          </a:p>
          <a:p>
            <a:pPr marL="617220" lvl="1" indent="-342900">
              <a:buFont typeface="Arial" panose="020B0604020202020204" pitchFamily="34" charset="0"/>
              <a:buChar char="•"/>
            </a:pPr>
            <a:r>
              <a:rPr lang="en-US" sz="1800"/>
              <a:t>Long Beach (7124)</a:t>
            </a:r>
          </a:p>
          <a:p>
            <a:pPr marL="617220" lvl="1" indent="-342900">
              <a:buFont typeface="Arial" panose="020B0604020202020204" pitchFamily="34" charset="0"/>
              <a:buChar char="•"/>
            </a:pPr>
            <a:r>
              <a:rPr lang="en-US" sz="1800"/>
              <a:t>Whittier (3554)</a:t>
            </a:r>
          </a:p>
          <a:p>
            <a:pPr marL="617220" lvl="1" indent="-342900">
              <a:buFont typeface="Arial" panose="020B0604020202020204" pitchFamily="34" charset="0"/>
              <a:buChar char="•"/>
            </a:pPr>
            <a:r>
              <a:rPr lang="en-US" sz="1800"/>
              <a:t>Torrance (2674)</a:t>
            </a:r>
          </a:p>
          <a:p>
            <a:pPr marL="617220" lvl="1" indent="-342900">
              <a:buFont typeface="Arial" panose="020B0604020202020204" pitchFamily="34" charset="0"/>
              <a:buChar char="•"/>
            </a:pPr>
            <a:r>
              <a:rPr lang="en-US" sz="1800"/>
              <a:t>Pasadena (2630)</a:t>
            </a:r>
          </a:p>
          <a:p>
            <a:pPr marL="617220" lvl="1" indent="-342900">
              <a:buFont typeface="Arial" panose="020B0604020202020204" pitchFamily="34" charset="0"/>
              <a:buChar char="•"/>
            </a:pPr>
            <a:r>
              <a:rPr lang="en-US" sz="1800"/>
              <a:t>Pomona (2462)</a:t>
            </a:r>
          </a:p>
        </p:txBody>
      </p:sp>
    </p:spTree>
    <p:extLst>
      <p:ext uri="{BB962C8B-B14F-4D97-AF65-F5344CB8AC3E}">
        <p14:creationId xmlns:p14="http://schemas.microsoft.com/office/powerpoint/2010/main" val="1897611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435B-6AF9-D366-485A-A70A30354CDC}"/>
              </a:ext>
            </a:extLst>
          </p:cNvPr>
          <p:cNvSpPr>
            <a:spLocks noGrp="1"/>
          </p:cNvSpPr>
          <p:nvPr>
            <p:ph type="title"/>
          </p:nvPr>
        </p:nvSpPr>
        <p:spPr>
          <a:xfrm>
            <a:off x="1261872" y="365760"/>
            <a:ext cx="9692640" cy="1154121"/>
          </a:xfrm>
        </p:spPr>
        <p:txBody>
          <a:bodyPr/>
          <a:lstStyle/>
          <a:p>
            <a:r>
              <a:rPr lang="en-US"/>
              <a:t>Conclusion </a:t>
            </a:r>
          </a:p>
        </p:txBody>
      </p:sp>
      <p:sp>
        <p:nvSpPr>
          <p:cNvPr id="3" name="Content Placeholder 2">
            <a:extLst>
              <a:ext uri="{FF2B5EF4-FFF2-40B4-BE49-F238E27FC236}">
                <a16:creationId xmlns:a16="http://schemas.microsoft.com/office/drawing/2014/main" id="{71D66E38-6BA8-55ED-F2BB-9B882B5FD6C7}"/>
              </a:ext>
            </a:extLst>
          </p:cNvPr>
          <p:cNvSpPr>
            <a:spLocks noGrp="1"/>
          </p:cNvSpPr>
          <p:nvPr>
            <p:ph idx="1"/>
          </p:nvPr>
        </p:nvSpPr>
        <p:spPr>
          <a:xfrm>
            <a:off x="1261872" y="1779373"/>
            <a:ext cx="8595360" cy="4712867"/>
          </a:xfrm>
        </p:spPr>
        <p:txBody>
          <a:bodyPr vert="horz" lIns="91440" tIns="45720" rIns="91440" bIns="45720" rtlCol="0" anchor="t">
            <a:noAutofit/>
          </a:bodyPr>
          <a:lstStyle/>
          <a:p>
            <a:r>
              <a:rPr lang="en-US" sz="2000">
                <a:ea typeface="+mn-lt"/>
                <a:cs typeface="+mn-lt"/>
              </a:rPr>
              <a:t>Utilizing tools such as HDFS, Hive, and Power BI, the data was reduced, cleaned, filtered, and visualized.</a:t>
            </a:r>
          </a:p>
          <a:p>
            <a:r>
              <a:rPr lang="en-US" sz="2000">
                <a:ea typeface="+mn-lt"/>
                <a:cs typeface="+mn-lt"/>
              </a:rPr>
              <a:t>Visualizing the data showed us parallels to the work found in our references</a:t>
            </a:r>
          </a:p>
          <a:p>
            <a:r>
              <a:rPr lang="en-US" sz="2000">
                <a:ea typeface="+mn-lt"/>
                <a:cs typeface="+mn-lt"/>
              </a:rPr>
              <a:t>There are 534 homes currently for sale in Beverly Hills with an average asking price of more than $10,000,000</a:t>
            </a:r>
            <a:endParaRPr lang="en-US">
              <a:ea typeface="+mn-lt"/>
              <a:cs typeface="+mn-lt"/>
            </a:endParaRPr>
          </a:p>
          <a:p>
            <a:pPr lvl="1"/>
            <a:r>
              <a:rPr lang="en-US" sz="1800">
                <a:ea typeface="+mn-lt"/>
                <a:cs typeface="+mn-lt"/>
              </a:rPr>
              <a:t>Beverly Hills isn’t even one of the top cities with unsold homes</a:t>
            </a:r>
          </a:p>
          <a:p>
            <a:pPr lvl="1"/>
            <a:r>
              <a:rPr lang="en-US" sz="1800">
                <a:ea typeface="+mn-lt"/>
                <a:cs typeface="+mn-lt"/>
              </a:rPr>
              <a:t>Even homes once considered affordable aren’t selling.</a:t>
            </a:r>
          </a:p>
          <a:p>
            <a:r>
              <a:rPr lang="en-US" sz="2000">
                <a:ea typeface="+mn-lt"/>
                <a:cs typeface="+mn-lt"/>
              </a:rPr>
              <a:t>Our figures point to a larger issue</a:t>
            </a:r>
          </a:p>
          <a:p>
            <a:r>
              <a:rPr lang="en-US" sz="2000">
                <a:ea typeface="+mn-lt"/>
                <a:cs typeface="+mn-lt"/>
              </a:rPr>
              <a:t>There are far too many expensive homes and not enough people with the wealth to buy them.</a:t>
            </a:r>
          </a:p>
          <a:p>
            <a:endParaRPr lang="en-US" sz="2000">
              <a:ea typeface="+mn-lt"/>
              <a:cs typeface="+mn-lt"/>
            </a:endParaRPr>
          </a:p>
        </p:txBody>
      </p:sp>
    </p:spTree>
    <p:extLst>
      <p:ext uri="{BB962C8B-B14F-4D97-AF65-F5344CB8AC3E}">
        <p14:creationId xmlns:p14="http://schemas.microsoft.com/office/powerpoint/2010/main" val="2138244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A6C82-CA75-832D-62FF-4D1628B9566A}"/>
              </a:ext>
            </a:extLst>
          </p:cNvPr>
          <p:cNvSpPr>
            <a:spLocks noGrp="1"/>
          </p:cNvSpPr>
          <p:nvPr>
            <p:ph type="title"/>
          </p:nvPr>
        </p:nvSpPr>
        <p:spPr>
          <a:xfrm>
            <a:off x="1261872" y="365760"/>
            <a:ext cx="9692640" cy="1104694"/>
          </a:xfrm>
        </p:spPr>
        <p:txBody>
          <a:bodyPr/>
          <a:lstStyle/>
          <a:p>
            <a:r>
              <a:rPr lang="en-US"/>
              <a:t>References</a:t>
            </a:r>
          </a:p>
        </p:txBody>
      </p:sp>
      <p:sp>
        <p:nvSpPr>
          <p:cNvPr id="3" name="Content Placeholder 2">
            <a:extLst>
              <a:ext uri="{FF2B5EF4-FFF2-40B4-BE49-F238E27FC236}">
                <a16:creationId xmlns:a16="http://schemas.microsoft.com/office/drawing/2014/main" id="{C8470321-F0E0-04A2-D9B6-EDED7C676E2F}"/>
              </a:ext>
            </a:extLst>
          </p:cNvPr>
          <p:cNvSpPr>
            <a:spLocks noGrp="1"/>
          </p:cNvSpPr>
          <p:nvPr>
            <p:ph idx="1"/>
          </p:nvPr>
        </p:nvSpPr>
        <p:spPr>
          <a:xfrm>
            <a:off x="1261872" y="1668162"/>
            <a:ext cx="8595360" cy="4511975"/>
          </a:xfrm>
        </p:spPr>
        <p:txBody>
          <a:bodyPr vert="horz" lIns="91440" tIns="45720" rIns="91440" bIns="45720" rtlCol="0" anchor="t">
            <a:noAutofit/>
          </a:bodyPr>
          <a:lstStyle/>
          <a:p>
            <a:r>
              <a:rPr lang="en-US"/>
              <a:t>GitHub: </a:t>
            </a:r>
            <a:r>
              <a:rPr lang="en-US" u="sng">
                <a:ea typeface="+mn-lt"/>
                <a:cs typeface="+mn-lt"/>
                <a:hlinkClick r:id="rId2"/>
              </a:rPr>
              <a:t>https://github.com/cmomdji/CIS-4560-Team-2</a:t>
            </a:r>
            <a:endParaRPr lang="en-US" u="sng">
              <a:ea typeface="+mn-lt"/>
              <a:cs typeface="+mn-lt"/>
            </a:endParaRPr>
          </a:p>
          <a:p>
            <a:r>
              <a:rPr lang="en-US" err="1"/>
              <a:t>DoltHub</a:t>
            </a:r>
            <a:r>
              <a:rPr lang="en-US"/>
              <a:t>, Housing Data, </a:t>
            </a:r>
            <a:r>
              <a:rPr lang="en-US" err="1"/>
              <a:t>DoltHub</a:t>
            </a:r>
            <a:r>
              <a:rPr lang="en-US"/>
              <a:t>, 2022. Retrieved from: </a:t>
            </a:r>
            <a:r>
              <a:rPr lang="en-US">
                <a:ea typeface="+mn-lt"/>
                <a:cs typeface="+mn-lt"/>
                <a:hlinkClick r:id="rId3"/>
              </a:rPr>
              <a:t>https://www.dolthub.com/repositories/dolthub/us-housing-prices/data/main</a:t>
            </a:r>
            <a:r>
              <a:rPr lang="en-US"/>
              <a:t> </a:t>
            </a:r>
          </a:p>
          <a:p>
            <a:r>
              <a:rPr lang="en-US">
                <a:effectLst/>
                <a:latin typeface="Century Schoolbook"/>
                <a:ea typeface="Batang"/>
              </a:rPr>
              <a:t>Statista, </a:t>
            </a:r>
            <a:r>
              <a:rPr lang="en-US" i="1">
                <a:effectLst/>
                <a:latin typeface="Century Schoolbook"/>
                <a:ea typeface="Batang"/>
              </a:rPr>
              <a:t>Residential Real Estate in California</a:t>
            </a:r>
            <a:r>
              <a:rPr lang="en-US">
                <a:effectLst/>
                <a:latin typeface="Century Schoolbook"/>
                <a:ea typeface="Batang"/>
              </a:rPr>
              <a:t>, Statista, 2022. Retrieved from: </a:t>
            </a:r>
            <a:r>
              <a:rPr lang="en-US" u="sng">
                <a:solidFill>
                  <a:srgbClr val="0000FF"/>
                </a:solidFill>
                <a:effectLst/>
                <a:latin typeface="Century Schoolbook"/>
                <a:ea typeface="Batang"/>
                <a:cs typeface="Times New Roman"/>
                <a:hlinkClick r:id="rId4"/>
              </a:rPr>
              <a:t>https://www-statista-com.mimas.calstatela.edu/study/56661/california-residential-real-estate/</a:t>
            </a:r>
            <a:endParaRPr lang="en-US" u="sng">
              <a:solidFill>
                <a:srgbClr val="0000FF"/>
              </a:solidFill>
              <a:effectLst/>
              <a:latin typeface="Century Schoolbook"/>
              <a:ea typeface="Batang"/>
              <a:cs typeface="Times New Roman"/>
            </a:endParaRPr>
          </a:p>
          <a:p>
            <a:r>
              <a:rPr lang="en-US">
                <a:effectLst/>
                <a:latin typeface="Century Schoolbook"/>
                <a:ea typeface="Batang"/>
              </a:rPr>
              <a:t>L. Liu, </a:t>
            </a:r>
            <a:r>
              <a:rPr lang="en-US" i="1">
                <a:effectLst/>
                <a:latin typeface="Century Schoolbook"/>
                <a:ea typeface="Batang"/>
              </a:rPr>
              <a:t>Mortgage Loan and Housing Market</a:t>
            </a:r>
            <a:r>
              <a:rPr lang="en-US">
                <a:effectLst/>
                <a:latin typeface="Century Schoolbook"/>
                <a:ea typeface="Batang"/>
              </a:rPr>
              <a:t>, Elsevier, 2022. Retrieved from: </a:t>
            </a:r>
            <a:r>
              <a:rPr lang="en-US" u="sng">
                <a:solidFill>
                  <a:srgbClr val="0000FF"/>
                </a:solidFill>
                <a:effectLst/>
                <a:latin typeface="Century Schoolbook"/>
                <a:ea typeface="Batang"/>
                <a:cs typeface="Times New Roman"/>
                <a:hlinkClick r:id="rId5"/>
              </a:rPr>
              <a:t>https://doi.org/10.1016/j.iref.2022.10.012</a:t>
            </a:r>
            <a:endParaRPr lang="en-US" u="sng">
              <a:solidFill>
                <a:srgbClr val="0000FF"/>
              </a:solidFill>
              <a:latin typeface="Century Schoolbook"/>
              <a:ea typeface="Batang"/>
              <a:cs typeface="Times New Roman"/>
            </a:endParaRPr>
          </a:p>
          <a:p>
            <a:r>
              <a:rPr lang="en-US">
                <a:effectLst/>
                <a:latin typeface="Century Schoolbook"/>
                <a:ea typeface="Batang"/>
              </a:rPr>
              <a:t>D. Garcia, S. Manji, Q. </a:t>
            </a:r>
            <a:r>
              <a:rPr lang="en-US" err="1">
                <a:effectLst/>
                <a:latin typeface="Century Schoolbook"/>
                <a:ea typeface="Batang"/>
              </a:rPr>
              <a:t>Underriner</a:t>
            </a:r>
            <a:r>
              <a:rPr lang="en-US">
                <a:effectLst/>
                <a:latin typeface="Century Schoolbook"/>
                <a:ea typeface="Batang"/>
              </a:rPr>
              <a:t>, and C. Reid, </a:t>
            </a:r>
            <a:r>
              <a:rPr lang="en-US" i="1">
                <a:effectLst/>
                <a:latin typeface="Century Schoolbook"/>
                <a:ea typeface="Batang"/>
              </a:rPr>
              <a:t>The Landscape of Middle-Income Housing Affordability in </a:t>
            </a:r>
            <a:r>
              <a:rPr lang="en-US" i="1" err="1">
                <a:effectLst/>
                <a:latin typeface="Century Schoolbook"/>
                <a:ea typeface="Batang"/>
              </a:rPr>
              <a:t>Calfornia</a:t>
            </a:r>
            <a:r>
              <a:rPr lang="en-US">
                <a:effectLst/>
                <a:latin typeface="Century Schoolbook"/>
                <a:ea typeface="Batang"/>
              </a:rPr>
              <a:t>, Terner Center for Housing Innovation, 2022. Retrieved from: </a:t>
            </a:r>
            <a:r>
              <a:rPr lang="en-US" u="sng">
                <a:solidFill>
                  <a:srgbClr val="0000FF"/>
                </a:solidFill>
                <a:effectLst/>
                <a:latin typeface="Century Schoolbook"/>
                <a:ea typeface="Batang"/>
                <a:cs typeface="Times New Roman"/>
                <a:hlinkClick r:id="rId6"/>
              </a:rPr>
              <a:t>https://ternercenter.berkeley.edu/wp-content/uploads/2022/04/Landscape-of-Middle-Income-Housing-Affordability-April-2022.pdf</a:t>
            </a:r>
            <a:endParaRPr lang="en-US">
              <a:latin typeface="Century Schoolbook"/>
              <a:ea typeface="Batang"/>
              <a:cs typeface="Times New Roman"/>
            </a:endParaRPr>
          </a:p>
        </p:txBody>
      </p:sp>
    </p:spTree>
    <p:extLst>
      <p:ext uri="{BB962C8B-B14F-4D97-AF65-F5344CB8AC3E}">
        <p14:creationId xmlns:p14="http://schemas.microsoft.com/office/powerpoint/2010/main" val="608654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435B-6AF9-D366-485A-A70A30354CDC}"/>
              </a:ext>
            </a:extLst>
          </p:cNvPr>
          <p:cNvSpPr>
            <a:spLocks noGrp="1"/>
          </p:cNvSpPr>
          <p:nvPr>
            <p:ph type="title"/>
          </p:nvPr>
        </p:nvSpPr>
        <p:spPr>
          <a:xfrm>
            <a:off x="6420464" y="539087"/>
            <a:ext cx="4534047" cy="1584895"/>
          </a:xfrm>
        </p:spPr>
        <p:txBody>
          <a:bodyPr>
            <a:normAutofit/>
          </a:bodyPr>
          <a:lstStyle/>
          <a:p>
            <a:r>
              <a:rPr lang="en-US"/>
              <a:t>Introduction</a:t>
            </a:r>
          </a:p>
        </p:txBody>
      </p:sp>
      <p:pic>
        <p:nvPicPr>
          <p:cNvPr id="5" name="Picture 4" descr="Houses in a village">
            <a:extLst>
              <a:ext uri="{FF2B5EF4-FFF2-40B4-BE49-F238E27FC236}">
                <a16:creationId xmlns:a16="http://schemas.microsoft.com/office/drawing/2014/main" id="{69141AEE-884F-1248-8B26-7DD702F03451}"/>
              </a:ext>
            </a:extLst>
          </p:cNvPr>
          <p:cNvPicPr>
            <a:picLocks noChangeAspect="1"/>
          </p:cNvPicPr>
          <p:nvPr/>
        </p:nvPicPr>
        <p:blipFill rotWithShape="1">
          <a:blip r:embed="rId2"/>
          <a:srcRect l="10029" r="23365" b="6"/>
          <a:stretch/>
        </p:blipFill>
        <p:spPr>
          <a:xfrm>
            <a:off x="20" y="10"/>
            <a:ext cx="6094799" cy="6857990"/>
          </a:xfrm>
          <a:prstGeom prst="rect">
            <a:avLst/>
          </a:prstGeom>
        </p:spPr>
      </p:pic>
      <p:sp>
        <p:nvSpPr>
          <p:cNvPr id="3" name="Content Placeholder 2">
            <a:extLst>
              <a:ext uri="{FF2B5EF4-FFF2-40B4-BE49-F238E27FC236}">
                <a16:creationId xmlns:a16="http://schemas.microsoft.com/office/drawing/2014/main" id="{71D66E38-6BA8-55ED-F2BB-9B882B5FD6C7}"/>
              </a:ext>
            </a:extLst>
          </p:cNvPr>
          <p:cNvSpPr>
            <a:spLocks noGrp="1"/>
          </p:cNvSpPr>
          <p:nvPr>
            <p:ph idx="1"/>
          </p:nvPr>
        </p:nvSpPr>
        <p:spPr>
          <a:xfrm>
            <a:off x="6420463" y="2438399"/>
            <a:ext cx="4572002" cy="3880514"/>
          </a:xfrm>
        </p:spPr>
        <p:txBody>
          <a:bodyPr vert="horz" lIns="91440" tIns="45720" rIns="91440" bIns="45720" rtlCol="0" anchor="t">
            <a:noAutofit/>
          </a:bodyPr>
          <a:lstStyle/>
          <a:p>
            <a:r>
              <a:rPr lang="en-US" sz="2000">
                <a:ea typeface="+mn-lt"/>
                <a:cs typeface="+mn-lt"/>
              </a:rPr>
              <a:t>Our project uses HDFS, Hive, and </a:t>
            </a:r>
            <a:r>
              <a:rPr lang="en-US" sz="2000" err="1">
                <a:ea typeface="+mn-lt"/>
                <a:cs typeface="+mn-lt"/>
              </a:rPr>
              <a:t>PowerBI</a:t>
            </a:r>
            <a:r>
              <a:rPr lang="en-US" sz="2000">
                <a:ea typeface="+mn-lt"/>
                <a:cs typeface="+mn-lt"/>
              </a:rPr>
              <a:t>. Its purpose is to filter and visualize housing market data that has been sold in California. </a:t>
            </a:r>
          </a:p>
          <a:p>
            <a:r>
              <a:rPr lang="en-US" sz="2000">
                <a:ea typeface="+mn-lt"/>
                <a:cs typeface="+mn-lt"/>
              </a:rPr>
              <a:t>The data used in this project contains homes currently on the market at the time the dataset was downloaded. </a:t>
            </a:r>
          </a:p>
        </p:txBody>
      </p:sp>
    </p:spTree>
    <p:extLst>
      <p:ext uri="{BB962C8B-B14F-4D97-AF65-F5344CB8AC3E}">
        <p14:creationId xmlns:p14="http://schemas.microsoft.com/office/powerpoint/2010/main" val="3189829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A071-21E9-C60B-AF4B-FCD838A3EDB6}"/>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392822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Houses in a village">
            <a:extLst>
              <a:ext uri="{FF2B5EF4-FFF2-40B4-BE49-F238E27FC236}">
                <a16:creationId xmlns:a16="http://schemas.microsoft.com/office/drawing/2014/main" id="{69141AEE-884F-1248-8B26-7DD702F03451}"/>
              </a:ext>
            </a:extLst>
          </p:cNvPr>
          <p:cNvPicPr>
            <a:picLocks noChangeAspect="1"/>
          </p:cNvPicPr>
          <p:nvPr/>
        </p:nvPicPr>
        <p:blipFill rotWithShape="1">
          <a:blip r:embed="rId2"/>
          <a:srcRect t="9511" b="9517"/>
          <a:stretch/>
        </p:blipFill>
        <p:spPr>
          <a:xfrm>
            <a:off x="20" y="10"/>
            <a:ext cx="11292820" cy="6857990"/>
          </a:xfrm>
          <a:prstGeom prst="rect">
            <a:avLst/>
          </a:prstGeom>
        </p:spPr>
      </p:pic>
      <p:sp>
        <p:nvSpPr>
          <p:cNvPr id="10" name="Rectangle 9">
            <a:extLst>
              <a:ext uri="{FF2B5EF4-FFF2-40B4-BE49-F238E27FC236}">
                <a16:creationId xmlns:a16="http://schemas.microsoft.com/office/drawing/2014/main" id="{9163A971-857A-4D4D-B458-BADAF926F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EF71435B-6AF9-D366-485A-A70A30354CDC}"/>
              </a:ext>
            </a:extLst>
          </p:cNvPr>
          <p:cNvSpPr>
            <a:spLocks noGrp="1"/>
          </p:cNvSpPr>
          <p:nvPr>
            <p:ph type="title"/>
          </p:nvPr>
        </p:nvSpPr>
        <p:spPr>
          <a:xfrm>
            <a:off x="4050889" y="769830"/>
            <a:ext cx="6784259" cy="709280"/>
          </a:xfrm>
        </p:spPr>
        <p:txBody>
          <a:bodyPr>
            <a:normAutofit/>
          </a:bodyPr>
          <a:lstStyle/>
          <a:p>
            <a:r>
              <a:rPr lang="en-US"/>
              <a:t>Introduction (cont.)</a:t>
            </a:r>
          </a:p>
        </p:txBody>
      </p:sp>
      <p:sp>
        <p:nvSpPr>
          <p:cNvPr id="3" name="Content Placeholder 2">
            <a:extLst>
              <a:ext uri="{FF2B5EF4-FFF2-40B4-BE49-F238E27FC236}">
                <a16:creationId xmlns:a16="http://schemas.microsoft.com/office/drawing/2014/main" id="{71D66E38-6BA8-55ED-F2BB-9B882B5FD6C7}"/>
              </a:ext>
            </a:extLst>
          </p:cNvPr>
          <p:cNvSpPr>
            <a:spLocks noGrp="1"/>
          </p:cNvSpPr>
          <p:nvPr>
            <p:ph idx="1"/>
          </p:nvPr>
        </p:nvSpPr>
        <p:spPr>
          <a:xfrm>
            <a:off x="4050889" y="2248930"/>
            <a:ext cx="6784259" cy="3950257"/>
          </a:xfrm>
        </p:spPr>
        <p:txBody>
          <a:bodyPr vert="horz" lIns="91440" tIns="45720" rIns="91440" bIns="45720" rtlCol="0">
            <a:normAutofit/>
          </a:bodyPr>
          <a:lstStyle/>
          <a:p>
            <a:r>
              <a:rPr lang="en-US" sz="2000">
                <a:ea typeface="+mn-lt"/>
                <a:cs typeface="+mn-lt"/>
              </a:rPr>
              <a:t>This specific dataset was chosen because it has been regularly updated and has a comprehensive collection of housing data from areas across the US. </a:t>
            </a:r>
          </a:p>
          <a:p>
            <a:r>
              <a:rPr lang="en-US" sz="2000">
                <a:ea typeface="+mn-lt"/>
                <a:cs typeface="+mn-lt"/>
              </a:rPr>
              <a:t>It allows us to compare today's housing market prices and explore the wide gaps in property value between counties in Los Angeles, our specific focus for this project. </a:t>
            </a:r>
          </a:p>
          <a:p>
            <a:r>
              <a:rPr lang="en-US" sz="2000">
                <a:ea typeface="+mn-lt"/>
                <a:cs typeface="+mn-lt"/>
              </a:rPr>
              <a:t>It also allows us to view and visualize the specific areas where property value is most affected and which areas have the most properties on the market.</a:t>
            </a:r>
            <a:endParaRPr lang="en-US" sz="2000"/>
          </a:p>
        </p:txBody>
      </p:sp>
    </p:spTree>
    <p:extLst>
      <p:ext uri="{BB962C8B-B14F-4D97-AF65-F5344CB8AC3E}">
        <p14:creationId xmlns:p14="http://schemas.microsoft.com/office/powerpoint/2010/main" val="1197081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435B-6AF9-D366-485A-A70A30354CDC}"/>
              </a:ext>
            </a:extLst>
          </p:cNvPr>
          <p:cNvSpPr>
            <a:spLocks noGrp="1"/>
          </p:cNvSpPr>
          <p:nvPr>
            <p:ph type="title"/>
          </p:nvPr>
        </p:nvSpPr>
        <p:spPr>
          <a:xfrm>
            <a:off x="643831" y="640080"/>
            <a:ext cx="3690425" cy="1363344"/>
          </a:xfrm>
        </p:spPr>
        <p:txBody>
          <a:bodyPr>
            <a:normAutofit/>
          </a:bodyPr>
          <a:lstStyle/>
          <a:p>
            <a:r>
              <a:rPr lang="en-US" sz="3200"/>
              <a:t>Related Work</a:t>
            </a:r>
          </a:p>
        </p:txBody>
      </p:sp>
      <p:sp>
        <p:nvSpPr>
          <p:cNvPr id="3" name="Content Placeholder 2">
            <a:extLst>
              <a:ext uri="{FF2B5EF4-FFF2-40B4-BE49-F238E27FC236}">
                <a16:creationId xmlns:a16="http://schemas.microsoft.com/office/drawing/2014/main" id="{71D66E38-6BA8-55ED-F2BB-9B882B5FD6C7}"/>
              </a:ext>
            </a:extLst>
          </p:cNvPr>
          <p:cNvSpPr>
            <a:spLocks noGrp="1"/>
          </p:cNvSpPr>
          <p:nvPr>
            <p:ph idx="1"/>
          </p:nvPr>
        </p:nvSpPr>
        <p:spPr>
          <a:xfrm>
            <a:off x="643831" y="2325157"/>
            <a:ext cx="3690425" cy="3854979"/>
          </a:xfrm>
        </p:spPr>
        <p:txBody>
          <a:bodyPr>
            <a:noAutofit/>
          </a:bodyPr>
          <a:lstStyle/>
          <a:p>
            <a:r>
              <a:rPr lang="en-US" sz="2000"/>
              <a:t>Why focus on housing?</a:t>
            </a:r>
          </a:p>
          <a:p>
            <a:r>
              <a:rPr lang="en-US" sz="2000"/>
              <a:t>Drastic changes in the market</a:t>
            </a:r>
          </a:p>
          <a:p>
            <a:r>
              <a:rPr lang="en-US" sz="2000"/>
              <a:t>Five of the top six cities with most expensive housing prices are in California </a:t>
            </a:r>
          </a:p>
          <a:p>
            <a:r>
              <a:rPr lang="en-US" sz="2000"/>
              <a:t>In terms of price increases year to year: California also tops the list. The bay area, specifically.</a:t>
            </a:r>
          </a:p>
        </p:txBody>
      </p:sp>
      <p:pic>
        <p:nvPicPr>
          <p:cNvPr id="7" name="Graphic 6" descr="House">
            <a:extLst>
              <a:ext uri="{FF2B5EF4-FFF2-40B4-BE49-F238E27FC236}">
                <a16:creationId xmlns:a16="http://schemas.microsoft.com/office/drawing/2014/main" id="{74B3C2AB-05DE-BE0E-4AB4-1F7A6E8E81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38113" y="640080"/>
            <a:ext cx="5588101" cy="5588101"/>
          </a:xfrm>
          <a:prstGeom prst="rect">
            <a:avLst/>
          </a:prstGeom>
        </p:spPr>
      </p:pic>
    </p:spTree>
    <p:extLst>
      <p:ext uri="{BB962C8B-B14F-4D97-AF65-F5344CB8AC3E}">
        <p14:creationId xmlns:p14="http://schemas.microsoft.com/office/powerpoint/2010/main" val="326173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36C20E9-EAD2-A1A3-3478-B892930800C8}"/>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3800">
                <a:solidFill>
                  <a:srgbClr val="FFFFFF"/>
                </a:solidFill>
              </a:rPr>
              <a:t>Median Sales Prices of Existing Single-Family Homes in the US</a:t>
            </a:r>
          </a:p>
        </p:txBody>
      </p:sp>
      <p:sp>
        <p:nvSpPr>
          <p:cNvPr id="25" name="Rectangle 24">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D4E9D42-3EAC-1D52-C76D-3DB9D032FBD8}"/>
              </a:ext>
            </a:extLst>
          </p:cNvPr>
          <p:cNvPicPr>
            <a:picLocks noGrp="1" noChangeAspect="1"/>
          </p:cNvPicPr>
          <p:nvPr>
            <p:ph idx="1"/>
          </p:nvPr>
        </p:nvPicPr>
        <p:blipFill rotWithShape="1">
          <a:blip r:embed="rId2"/>
          <a:srcRect r="4310" b="-5"/>
          <a:stretch/>
        </p:blipFill>
        <p:spPr>
          <a:xfrm>
            <a:off x="558938" y="659242"/>
            <a:ext cx="10541680" cy="3932480"/>
          </a:xfrm>
          <a:prstGeom prst="rect">
            <a:avLst/>
          </a:prstGeom>
        </p:spPr>
      </p:pic>
      <p:sp>
        <p:nvSpPr>
          <p:cNvPr id="27" name="Rectangle 26">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370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a:extLst>
              <a:ext uri="{FF2B5EF4-FFF2-40B4-BE49-F238E27FC236}">
                <a16:creationId xmlns:a16="http://schemas.microsoft.com/office/drawing/2014/main" id="{E270F39E-567A-CE64-9A51-18B264A0C7AC}"/>
              </a:ext>
            </a:extLst>
          </p:cNvPr>
          <p:cNvPicPr>
            <a:picLocks noGrp="1" noChangeAspect="1"/>
          </p:cNvPicPr>
          <p:nvPr>
            <p:ph idx="1"/>
          </p:nvPr>
        </p:nvPicPr>
        <p:blipFill rotWithShape="1">
          <a:blip r:embed="rId2"/>
          <a:srcRect t="567"/>
          <a:stretch/>
        </p:blipFill>
        <p:spPr>
          <a:xfrm>
            <a:off x="20" y="10"/>
            <a:ext cx="12207220" cy="6857990"/>
          </a:xfrm>
          <a:prstGeom prst="rect">
            <a:avLst/>
          </a:prstGeom>
        </p:spPr>
      </p:pic>
    </p:spTree>
    <p:extLst>
      <p:ext uri="{BB962C8B-B14F-4D97-AF65-F5344CB8AC3E}">
        <p14:creationId xmlns:p14="http://schemas.microsoft.com/office/powerpoint/2010/main" val="1076169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EDFC-2602-3CB2-F9B9-173716DE03EB}"/>
              </a:ext>
            </a:extLst>
          </p:cNvPr>
          <p:cNvSpPr>
            <a:spLocks noGrp="1"/>
          </p:cNvSpPr>
          <p:nvPr>
            <p:ph type="title"/>
          </p:nvPr>
        </p:nvSpPr>
        <p:spPr>
          <a:xfrm>
            <a:off x="643831" y="640080"/>
            <a:ext cx="3690425" cy="1363344"/>
          </a:xfrm>
        </p:spPr>
        <p:txBody>
          <a:bodyPr>
            <a:normAutofit/>
          </a:bodyPr>
          <a:lstStyle/>
          <a:p>
            <a:r>
              <a:rPr lang="en-US" sz="3200"/>
              <a:t>Prices on the Rise</a:t>
            </a:r>
          </a:p>
        </p:txBody>
      </p:sp>
      <p:sp>
        <p:nvSpPr>
          <p:cNvPr id="8" name="Content Placeholder 7">
            <a:extLst>
              <a:ext uri="{FF2B5EF4-FFF2-40B4-BE49-F238E27FC236}">
                <a16:creationId xmlns:a16="http://schemas.microsoft.com/office/drawing/2014/main" id="{8253B0A1-F5CC-CF95-851E-A7550314160E}"/>
              </a:ext>
            </a:extLst>
          </p:cNvPr>
          <p:cNvSpPr>
            <a:spLocks noGrp="1"/>
          </p:cNvSpPr>
          <p:nvPr>
            <p:ph idx="1"/>
          </p:nvPr>
        </p:nvSpPr>
        <p:spPr>
          <a:xfrm>
            <a:off x="643831" y="2325157"/>
            <a:ext cx="3690425" cy="3854979"/>
          </a:xfrm>
        </p:spPr>
        <p:txBody>
          <a:bodyPr>
            <a:normAutofit/>
          </a:bodyPr>
          <a:lstStyle/>
          <a:p>
            <a:r>
              <a:rPr lang="en-US" sz="2000"/>
              <a:t>Are prices higher due to higher wages?</a:t>
            </a:r>
          </a:p>
          <a:p>
            <a:r>
              <a:rPr lang="en-US" sz="2000"/>
              <a:t>House prices have increased 180%</a:t>
            </a:r>
          </a:p>
          <a:p>
            <a:r>
              <a:rPr lang="en-US" sz="2000"/>
              <a:t>Median Household income has increased 23%</a:t>
            </a:r>
          </a:p>
          <a:p>
            <a:r>
              <a:rPr lang="en-US" sz="2000"/>
              <a:t>Prices took a heavy dip during the recession, but continues a steady climb</a:t>
            </a:r>
          </a:p>
          <a:p>
            <a:endParaRPr lang="en-US" sz="2000"/>
          </a:p>
        </p:txBody>
      </p:sp>
      <p:pic>
        <p:nvPicPr>
          <p:cNvPr id="4" name="Content Placeholder 3" descr="Chart, line chart&#10;&#10;Description automatically generated">
            <a:extLst>
              <a:ext uri="{FF2B5EF4-FFF2-40B4-BE49-F238E27FC236}">
                <a16:creationId xmlns:a16="http://schemas.microsoft.com/office/drawing/2014/main" id="{7E55FC2E-3C88-259D-4398-234258A3A408}"/>
              </a:ext>
            </a:extLst>
          </p:cNvPr>
          <p:cNvPicPr>
            <a:picLocks noChangeAspect="1"/>
          </p:cNvPicPr>
          <p:nvPr/>
        </p:nvPicPr>
        <p:blipFill>
          <a:blip r:embed="rId2"/>
          <a:stretch>
            <a:fillRect/>
          </a:stretch>
        </p:blipFill>
        <p:spPr>
          <a:xfrm>
            <a:off x="4654296" y="1410432"/>
            <a:ext cx="6155736" cy="4047396"/>
          </a:xfrm>
          <a:prstGeom prst="rect">
            <a:avLst/>
          </a:prstGeom>
        </p:spPr>
      </p:pic>
    </p:spTree>
    <p:extLst>
      <p:ext uri="{BB962C8B-B14F-4D97-AF65-F5344CB8AC3E}">
        <p14:creationId xmlns:p14="http://schemas.microsoft.com/office/powerpoint/2010/main" val="424359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435B-6AF9-D366-485A-A70A30354CDC}"/>
              </a:ext>
            </a:extLst>
          </p:cNvPr>
          <p:cNvSpPr>
            <a:spLocks noGrp="1"/>
          </p:cNvSpPr>
          <p:nvPr>
            <p:ph type="title"/>
          </p:nvPr>
        </p:nvSpPr>
        <p:spPr>
          <a:xfrm>
            <a:off x="965310" y="616192"/>
            <a:ext cx="9692640" cy="871838"/>
          </a:xfrm>
        </p:spPr>
        <p:txBody>
          <a:bodyPr/>
          <a:lstStyle/>
          <a:p>
            <a:r>
              <a:rPr lang="en-US"/>
              <a:t>Preparing the Data</a:t>
            </a:r>
          </a:p>
        </p:txBody>
      </p:sp>
      <p:sp>
        <p:nvSpPr>
          <p:cNvPr id="3" name="Content Placeholder 2">
            <a:extLst>
              <a:ext uri="{FF2B5EF4-FFF2-40B4-BE49-F238E27FC236}">
                <a16:creationId xmlns:a16="http://schemas.microsoft.com/office/drawing/2014/main" id="{71D66E38-6BA8-55ED-F2BB-9B882B5FD6C7}"/>
              </a:ext>
            </a:extLst>
          </p:cNvPr>
          <p:cNvSpPr>
            <a:spLocks noGrp="1"/>
          </p:cNvSpPr>
          <p:nvPr>
            <p:ph idx="1"/>
          </p:nvPr>
        </p:nvSpPr>
        <p:spPr>
          <a:xfrm>
            <a:off x="965310" y="1890471"/>
            <a:ext cx="6371989" cy="4351337"/>
          </a:xfrm>
        </p:spPr>
        <p:txBody>
          <a:bodyPr vert="horz" lIns="91440" tIns="45720" rIns="91440" bIns="45720" rtlCol="0" anchor="t">
            <a:noAutofit/>
          </a:bodyPr>
          <a:lstStyle/>
          <a:p>
            <a:r>
              <a:rPr lang="en-US" sz="2400">
                <a:ea typeface="+mn-lt"/>
                <a:cs typeface="+mn-lt"/>
              </a:rPr>
              <a:t>Complete dataset was pulled from </a:t>
            </a:r>
            <a:r>
              <a:rPr lang="en-US" sz="2400" err="1">
                <a:ea typeface="+mn-lt"/>
                <a:cs typeface="+mn-lt"/>
              </a:rPr>
              <a:t>Dolthub</a:t>
            </a:r>
            <a:r>
              <a:rPr lang="en-US" sz="2400">
                <a:ea typeface="+mn-lt"/>
                <a:cs typeface="+mn-lt"/>
              </a:rPr>
              <a:t> repository</a:t>
            </a:r>
          </a:p>
          <a:p>
            <a:pPr lvl="1">
              <a:buFont typeface="Wingdings 2" pitchFamily="34" charset="0"/>
              <a:buChar char=""/>
            </a:pPr>
            <a:r>
              <a:rPr lang="en-US" sz="2400">
                <a:ea typeface="+mn-lt"/>
                <a:cs typeface="+mn-lt"/>
              </a:rPr>
              <a:t>Original dataset size was ~49GB</a:t>
            </a:r>
          </a:p>
          <a:p>
            <a:pPr lvl="1">
              <a:buFont typeface="Wingdings 2" pitchFamily="34" charset="0"/>
              <a:buChar char=""/>
            </a:pPr>
            <a:r>
              <a:rPr lang="en-US" sz="2400">
                <a:ea typeface="+mn-lt"/>
                <a:cs typeface="+mn-lt"/>
              </a:rPr>
              <a:t>Couldn't be downloaded to Oracle cluster using </a:t>
            </a:r>
            <a:r>
              <a:rPr lang="en-US" sz="2400" b="1" i="1" err="1">
                <a:ea typeface="+mn-lt"/>
                <a:cs typeface="+mn-lt"/>
              </a:rPr>
              <a:t>wget</a:t>
            </a:r>
            <a:endParaRPr lang="en-US" sz="2400">
              <a:ea typeface="+mn-lt"/>
              <a:cs typeface="+mn-lt"/>
            </a:endParaRPr>
          </a:p>
          <a:p>
            <a:r>
              <a:rPr lang="en-US" sz="2400">
                <a:ea typeface="+mn-lt"/>
                <a:cs typeface="+mn-lt"/>
              </a:rPr>
              <a:t>Downloaded part-file of dataset to reduce size to &gt;2GB</a:t>
            </a:r>
          </a:p>
          <a:p>
            <a:pPr lvl="1">
              <a:buFont typeface="'Wingdings 2',Sans-Serif" pitchFamily="34" charset="0"/>
              <a:buChar char=""/>
            </a:pPr>
            <a:r>
              <a:rPr lang="en-US" sz="2400"/>
              <a:t>Contains all CA housing price data we need as well as data from other states</a:t>
            </a:r>
            <a:endParaRPr lang="en-US" sz="2400">
              <a:ea typeface="+mn-lt"/>
              <a:cs typeface="+mn-lt"/>
            </a:endParaRPr>
          </a:p>
          <a:p>
            <a:pPr lvl="1">
              <a:buFont typeface="'Wingdings 2',Sans-Serif" pitchFamily="34" charset="0"/>
              <a:buChar char=""/>
            </a:pPr>
            <a:r>
              <a:rPr lang="en-US" sz="2400"/>
              <a:t>Easier to work with</a:t>
            </a:r>
            <a:endParaRPr lang="en-US" sz="2400" spc="10">
              <a:solidFill>
                <a:srgbClr val="262626"/>
              </a:solidFill>
              <a:latin typeface="Consolas"/>
              <a:ea typeface="+mn-lt"/>
              <a:cs typeface="+mn-lt"/>
            </a:endParaRPr>
          </a:p>
          <a:p>
            <a:endParaRPr lang="en-US" sz="2000" spc="10">
              <a:solidFill>
                <a:srgbClr val="000000"/>
              </a:solidFill>
              <a:ea typeface="+mn-lt"/>
              <a:cs typeface="+mn-lt"/>
            </a:endParaRPr>
          </a:p>
          <a:p>
            <a:pPr lvl="1"/>
            <a:endParaRPr lang="en-US" sz="2000" spc="10">
              <a:solidFill>
                <a:srgbClr val="000000"/>
              </a:solidFill>
              <a:ea typeface="+mn-lt"/>
              <a:cs typeface="+mn-lt"/>
            </a:endParaRPr>
          </a:p>
          <a:p>
            <a:pPr lvl="1"/>
            <a:endParaRPr lang="en-US" sz="2000" spc="10">
              <a:solidFill>
                <a:srgbClr val="000000"/>
              </a:solidFill>
              <a:ea typeface="+mn-lt"/>
              <a:cs typeface="+mn-lt"/>
            </a:endParaRPr>
          </a:p>
          <a:p>
            <a:pPr marL="274320" lvl="1" indent="0">
              <a:buNone/>
            </a:pPr>
            <a:endParaRPr lang="en-US" sz="2000" spc="10">
              <a:solidFill>
                <a:srgbClr val="000000"/>
              </a:solidFill>
            </a:endParaRPr>
          </a:p>
          <a:p>
            <a:pPr lvl="1"/>
            <a:endParaRPr lang="en-US" sz="2000" spc="10">
              <a:solidFill>
                <a:srgbClr val="000000"/>
              </a:solidFill>
            </a:endParaRPr>
          </a:p>
        </p:txBody>
      </p:sp>
      <p:pic>
        <p:nvPicPr>
          <p:cNvPr id="4" name="Picture 4" descr="Graphical user interface, application&#10;&#10;Description automatically generated">
            <a:extLst>
              <a:ext uri="{FF2B5EF4-FFF2-40B4-BE49-F238E27FC236}">
                <a16:creationId xmlns:a16="http://schemas.microsoft.com/office/drawing/2014/main" id="{1A8C4904-B5D1-1D5E-D977-F43A62A0D8A8}"/>
              </a:ext>
            </a:extLst>
          </p:cNvPr>
          <p:cNvPicPr>
            <a:picLocks noChangeAspect="1"/>
          </p:cNvPicPr>
          <p:nvPr/>
        </p:nvPicPr>
        <p:blipFill>
          <a:blip r:embed="rId2"/>
          <a:stretch>
            <a:fillRect/>
          </a:stretch>
        </p:blipFill>
        <p:spPr>
          <a:xfrm>
            <a:off x="7793277" y="1890471"/>
            <a:ext cx="2743200" cy="1281659"/>
          </a:xfrm>
          <a:prstGeom prst="rect">
            <a:avLst/>
          </a:prstGeom>
        </p:spPr>
      </p:pic>
      <p:pic>
        <p:nvPicPr>
          <p:cNvPr id="5" name="Picture 5">
            <a:extLst>
              <a:ext uri="{FF2B5EF4-FFF2-40B4-BE49-F238E27FC236}">
                <a16:creationId xmlns:a16="http://schemas.microsoft.com/office/drawing/2014/main" id="{583D2B88-AD98-EBB6-5409-41ADA851E456}"/>
              </a:ext>
            </a:extLst>
          </p:cNvPr>
          <p:cNvPicPr>
            <a:picLocks noChangeAspect="1"/>
          </p:cNvPicPr>
          <p:nvPr/>
        </p:nvPicPr>
        <p:blipFill>
          <a:blip r:embed="rId3"/>
          <a:stretch>
            <a:fillRect/>
          </a:stretch>
        </p:blipFill>
        <p:spPr>
          <a:xfrm>
            <a:off x="7792363" y="3429652"/>
            <a:ext cx="2724150" cy="2190750"/>
          </a:xfrm>
          <a:prstGeom prst="rect">
            <a:avLst/>
          </a:prstGeom>
        </p:spPr>
      </p:pic>
    </p:spTree>
    <p:extLst>
      <p:ext uri="{BB962C8B-B14F-4D97-AF65-F5344CB8AC3E}">
        <p14:creationId xmlns:p14="http://schemas.microsoft.com/office/powerpoint/2010/main" val="152187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435B-6AF9-D366-485A-A70A30354CDC}"/>
              </a:ext>
            </a:extLst>
          </p:cNvPr>
          <p:cNvSpPr>
            <a:spLocks noGrp="1"/>
          </p:cNvSpPr>
          <p:nvPr>
            <p:ph type="title"/>
          </p:nvPr>
        </p:nvSpPr>
        <p:spPr>
          <a:xfrm>
            <a:off x="705818" y="577495"/>
            <a:ext cx="9692640" cy="871838"/>
          </a:xfrm>
        </p:spPr>
        <p:txBody>
          <a:bodyPr/>
          <a:lstStyle/>
          <a:p>
            <a:r>
              <a:rPr lang="en-US"/>
              <a:t>Preparing the Data (cont.)</a:t>
            </a:r>
          </a:p>
        </p:txBody>
      </p:sp>
      <p:sp>
        <p:nvSpPr>
          <p:cNvPr id="3" name="Content Placeholder 2">
            <a:extLst>
              <a:ext uri="{FF2B5EF4-FFF2-40B4-BE49-F238E27FC236}">
                <a16:creationId xmlns:a16="http://schemas.microsoft.com/office/drawing/2014/main" id="{71D66E38-6BA8-55ED-F2BB-9B882B5FD6C7}"/>
              </a:ext>
            </a:extLst>
          </p:cNvPr>
          <p:cNvSpPr>
            <a:spLocks noGrp="1"/>
          </p:cNvSpPr>
          <p:nvPr>
            <p:ph idx="1"/>
          </p:nvPr>
        </p:nvSpPr>
        <p:spPr>
          <a:xfrm>
            <a:off x="705818" y="1890471"/>
            <a:ext cx="6371989" cy="3954115"/>
          </a:xfrm>
        </p:spPr>
        <p:txBody>
          <a:bodyPr vert="horz" lIns="91440" tIns="45720" rIns="91440" bIns="45720" rtlCol="0" anchor="t">
            <a:noAutofit/>
          </a:bodyPr>
          <a:lstStyle/>
          <a:p>
            <a:r>
              <a:rPr lang="en-US" sz="2400"/>
              <a:t>Stored &gt;2GB part-file in Dropbox location</a:t>
            </a:r>
          </a:p>
          <a:p>
            <a:pPr lvl="1">
              <a:buFont typeface="Wingdings 2" pitchFamily="34" charset="0"/>
            </a:pPr>
            <a:r>
              <a:rPr lang="en-US" sz="2400" spc="10">
                <a:solidFill>
                  <a:srgbClr val="000000"/>
                </a:solidFill>
              </a:rPr>
              <a:t>Can download dataset into Oracle using </a:t>
            </a:r>
            <a:r>
              <a:rPr lang="en-US" sz="2400" b="1" i="1" spc="10" err="1">
                <a:solidFill>
                  <a:srgbClr val="000000"/>
                </a:solidFill>
              </a:rPr>
              <a:t>wget</a:t>
            </a:r>
            <a:endParaRPr lang="en-US" sz="2400" spc="10">
              <a:solidFill>
                <a:schemeClr val="tx1"/>
              </a:solidFill>
            </a:endParaRPr>
          </a:p>
          <a:p>
            <a:pPr lvl="1">
              <a:buFont typeface="Wingdings 2" pitchFamily="34" charset="0"/>
              <a:buChar char=""/>
            </a:pPr>
            <a:r>
              <a:rPr lang="en-US" sz="2400" spc="10">
                <a:solidFill>
                  <a:schemeClr val="tx1"/>
                </a:solidFill>
                <a:latin typeface="Century Schoolbook"/>
                <a:ea typeface="+mn-lt"/>
                <a:cs typeface="+mn-lt"/>
              </a:rPr>
              <a:t>Easier to follow along in tutorial for other users</a:t>
            </a:r>
          </a:p>
          <a:p>
            <a:pPr lvl="1">
              <a:buFont typeface="Wingdings 2" pitchFamily="34" charset="0"/>
              <a:buChar char=""/>
            </a:pPr>
            <a:r>
              <a:rPr lang="en-US" sz="2400" spc="10" err="1">
                <a:solidFill>
                  <a:schemeClr val="tx1"/>
                </a:solidFill>
                <a:latin typeface="Consolas"/>
                <a:ea typeface="+mn-lt"/>
                <a:cs typeface="+mn-lt"/>
              </a:rPr>
              <a:t>wget</a:t>
            </a:r>
            <a:r>
              <a:rPr lang="en-US" sz="2400" spc="10">
                <a:latin typeface="Consolas"/>
                <a:ea typeface="+mn-lt"/>
                <a:cs typeface="+mn-lt"/>
              </a:rPr>
              <a:t> </a:t>
            </a:r>
            <a:r>
              <a:rPr lang="en-US" sz="2400" spc="10">
                <a:latin typeface="Consolas"/>
                <a:ea typeface="+mn-lt"/>
                <a:cs typeface="+mn-lt"/>
                <a:hlinkClick r:id="rId2"/>
              </a:rPr>
              <a:t>https://www.dropbox.com/s/3xt3up4fve78me8/dolthub_us-housing-prices_main_sales_REDUCED2.csv?dl=0</a:t>
            </a:r>
            <a:endParaRPr lang="en-US" sz="2400" b="1" i="1" spc="10">
              <a:latin typeface="Consolas"/>
              <a:ea typeface="+mn-lt"/>
              <a:cs typeface="+mn-lt"/>
            </a:endParaRPr>
          </a:p>
          <a:p>
            <a:pPr marL="274320" lvl="1" indent="0">
              <a:buNone/>
            </a:pPr>
            <a:endParaRPr lang="en-US" sz="2000" spc="10">
              <a:solidFill>
                <a:srgbClr val="262626"/>
              </a:solidFill>
              <a:latin typeface="Consolas"/>
              <a:ea typeface="+mn-lt"/>
              <a:cs typeface="+mn-lt"/>
            </a:endParaRPr>
          </a:p>
          <a:p>
            <a:endParaRPr lang="en-US" sz="2000" spc="10">
              <a:solidFill>
                <a:srgbClr val="000000"/>
              </a:solidFill>
              <a:ea typeface="+mn-lt"/>
              <a:cs typeface="+mn-lt"/>
            </a:endParaRPr>
          </a:p>
          <a:p>
            <a:pPr lvl="1"/>
            <a:endParaRPr lang="en-US" sz="2000" spc="10">
              <a:solidFill>
                <a:srgbClr val="000000"/>
              </a:solidFill>
              <a:ea typeface="+mn-lt"/>
              <a:cs typeface="+mn-lt"/>
            </a:endParaRPr>
          </a:p>
          <a:p>
            <a:pPr lvl="1"/>
            <a:endParaRPr lang="en-US" sz="2000" spc="10">
              <a:solidFill>
                <a:srgbClr val="000000"/>
              </a:solidFill>
              <a:ea typeface="+mn-lt"/>
              <a:cs typeface="+mn-lt"/>
            </a:endParaRPr>
          </a:p>
          <a:p>
            <a:pPr marL="274320" lvl="1" indent="0">
              <a:buNone/>
            </a:pPr>
            <a:endParaRPr lang="en-US" sz="2000" spc="10">
              <a:solidFill>
                <a:srgbClr val="000000"/>
              </a:solidFill>
            </a:endParaRPr>
          </a:p>
          <a:p>
            <a:pPr lvl="1"/>
            <a:endParaRPr lang="en-US" sz="2000" spc="10">
              <a:solidFill>
                <a:srgbClr val="000000"/>
              </a:solidFill>
            </a:endParaRPr>
          </a:p>
        </p:txBody>
      </p:sp>
      <p:pic>
        <p:nvPicPr>
          <p:cNvPr id="4" name="Picture 4" descr="Graphical user interface, application&#10;&#10;Description automatically generated">
            <a:extLst>
              <a:ext uri="{FF2B5EF4-FFF2-40B4-BE49-F238E27FC236}">
                <a16:creationId xmlns:a16="http://schemas.microsoft.com/office/drawing/2014/main" id="{1A8C4904-B5D1-1D5E-D977-F43A62A0D8A8}"/>
              </a:ext>
            </a:extLst>
          </p:cNvPr>
          <p:cNvPicPr>
            <a:picLocks noChangeAspect="1"/>
          </p:cNvPicPr>
          <p:nvPr/>
        </p:nvPicPr>
        <p:blipFill>
          <a:blip r:embed="rId3"/>
          <a:stretch>
            <a:fillRect/>
          </a:stretch>
        </p:blipFill>
        <p:spPr>
          <a:xfrm>
            <a:off x="7793277" y="1890471"/>
            <a:ext cx="2743200" cy="1281659"/>
          </a:xfrm>
          <a:prstGeom prst="rect">
            <a:avLst/>
          </a:prstGeom>
        </p:spPr>
      </p:pic>
      <p:pic>
        <p:nvPicPr>
          <p:cNvPr id="5" name="Picture 5">
            <a:extLst>
              <a:ext uri="{FF2B5EF4-FFF2-40B4-BE49-F238E27FC236}">
                <a16:creationId xmlns:a16="http://schemas.microsoft.com/office/drawing/2014/main" id="{583D2B88-AD98-EBB6-5409-41ADA851E456}"/>
              </a:ext>
            </a:extLst>
          </p:cNvPr>
          <p:cNvPicPr>
            <a:picLocks noChangeAspect="1"/>
          </p:cNvPicPr>
          <p:nvPr/>
        </p:nvPicPr>
        <p:blipFill>
          <a:blip r:embed="rId4"/>
          <a:stretch>
            <a:fillRect/>
          </a:stretch>
        </p:blipFill>
        <p:spPr>
          <a:xfrm>
            <a:off x="7792363" y="3429652"/>
            <a:ext cx="2724150" cy="2190750"/>
          </a:xfrm>
          <a:prstGeom prst="rect">
            <a:avLst/>
          </a:prstGeom>
        </p:spPr>
      </p:pic>
    </p:spTree>
    <p:extLst>
      <p:ext uri="{BB962C8B-B14F-4D97-AF65-F5344CB8AC3E}">
        <p14:creationId xmlns:p14="http://schemas.microsoft.com/office/powerpoint/2010/main" val="350005552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B844BFDD5729E4A891638D744A2CB31" ma:contentTypeVersion="10" ma:contentTypeDescription="Create a new document." ma:contentTypeScope="" ma:versionID="5116740f7910f72e6b95b31623d604a1">
  <xsd:schema xmlns:xsd="http://www.w3.org/2001/XMLSchema" xmlns:xs="http://www.w3.org/2001/XMLSchema" xmlns:p="http://schemas.microsoft.com/office/2006/metadata/properties" xmlns:ns2="44d56a89-4ab6-4e6f-9358-86e88fb524e2" xmlns:ns3="08d15317-773a-4810-9c24-b174fbc042c9" targetNamespace="http://schemas.microsoft.com/office/2006/metadata/properties" ma:root="true" ma:fieldsID="9386e5ed70a5309b61c8640e513869b8" ns2:_="" ns3:_="">
    <xsd:import namespace="44d56a89-4ab6-4e6f-9358-86e88fb524e2"/>
    <xsd:import namespace="08d15317-773a-4810-9c24-b174fbc042c9"/>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d56a89-4ab6-4e6f-9358-86e88fb524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b7d43be-65ba-49b0-9acd-5bf03a2ce9a2"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8d15317-773a-4810-9c24-b174fbc042c9"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bae08ef3-c3d2-464c-9212-210c0fb49bcb}" ma:internalName="TaxCatchAll" ma:showField="CatchAllData" ma:web="08d15317-773a-4810-9c24-b174fbc042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08d15317-773a-4810-9c24-b174fbc042c9" xsi:nil="true"/>
    <lcf76f155ced4ddcb4097134ff3c332f xmlns="44d56a89-4ab6-4e6f-9358-86e88fb524e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CA0FBA0-6BB9-4819-8552-EB366D8938A2}">
  <ds:schemaRefs>
    <ds:schemaRef ds:uri="http://schemas.microsoft.com/sharepoint/v3/contenttype/forms"/>
  </ds:schemaRefs>
</ds:datastoreItem>
</file>

<file path=customXml/itemProps2.xml><?xml version="1.0" encoding="utf-8"?>
<ds:datastoreItem xmlns:ds="http://schemas.openxmlformats.org/officeDocument/2006/customXml" ds:itemID="{DDF86CF9-FB7D-4684-A2EA-BA90365B87F6}">
  <ds:schemaRefs>
    <ds:schemaRef ds:uri="08d15317-773a-4810-9c24-b174fbc042c9"/>
    <ds:schemaRef ds:uri="44d56a89-4ab6-4e6f-9358-86e88fb524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969F728-CFA3-44BB-847F-222337B43D07}">
  <ds:schemaRefs>
    <ds:schemaRef ds:uri="08d15317-773a-4810-9c24-b174fbc042c9"/>
    <ds:schemaRef ds:uri="44d56a89-4ab6-4e6f-9358-86e88fb524e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TM03457515[[fn=View]]</Template>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View</vt:lpstr>
      <vt:lpstr>Housing Prices in California</vt:lpstr>
      <vt:lpstr>Introduction</vt:lpstr>
      <vt:lpstr>Introduction (cont.)</vt:lpstr>
      <vt:lpstr>Related Work</vt:lpstr>
      <vt:lpstr>Median Sales Prices of Existing Single-Family Homes in the US</vt:lpstr>
      <vt:lpstr>PowerPoint Presentation</vt:lpstr>
      <vt:lpstr>Prices on the Rise</vt:lpstr>
      <vt:lpstr>Preparing the Data</vt:lpstr>
      <vt:lpstr>Preparing the Data (cont.)</vt:lpstr>
      <vt:lpstr>Cleaning the Data</vt:lpstr>
      <vt:lpstr>Using HDFS</vt:lpstr>
      <vt:lpstr>PowerPoint Presentation</vt:lpstr>
      <vt:lpstr>Housing Visualization</vt:lpstr>
      <vt:lpstr>Average Housing Prices per City in Los Angeles County</vt:lpstr>
      <vt:lpstr>Average Housing Prices per City in Los Angeles County (cont)</vt:lpstr>
      <vt:lpstr>Number of Properties for Sale in Each City</vt:lpstr>
      <vt:lpstr>Number of Properties for Sale in Each City</vt:lpstr>
      <vt:lpstr>Conclusion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cp:revision>
  <dcterms:created xsi:type="dcterms:W3CDTF">2013-07-15T20:26:40Z</dcterms:created>
  <dcterms:modified xsi:type="dcterms:W3CDTF">2022-12-07T20:49:38Z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0x0101004B844BFDD5729E4A891638D744A2CB31</vt:lpwstr>
  </property>
  <property fmtid="{D5CDD505-2E9C-101B-9397-08002B2CF9AE}" pid="3" name="MediaServiceImageTags">
    <vt:lpwstr/>
  </property>
</Properties>
</file>